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  <p:sldMasterId id="2147483672" r:id="rId2"/>
  </p:sldMasterIdLst>
  <p:notesMasterIdLst>
    <p:notesMasterId r:id="rId20"/>
  </p:notesMasterIdLst>
  <p:sldIdLst>
    <p:sldId id="256" r:id="rId3"/>
    <p:sldId id="287" r:id="rId4"/>
    <p:sldId id="293" r:id="rId5"/>
    <p:sldId id="312" r:id="rId6"/>
    <p:sldId id="313" r:id="rId7"/>
    <p:sldId id="300" r:id="rId8"/>
    <p:sldId id="291" r:id="rId9"/>
    <p:sldId id="309" r:id="rId10"/>
    <p:sldId id="311" r:id="rId11"/>
    <p:sldId id="302" r:id="rId12"/>
    <p:sldId id="303" r:id="rId13"/>
    <p:sldId id="305" r:id="rId14"/>
    <p:sldId id="306" r:id="rId15"/>
    <p:sldId id="307" r:id="rId16"/>
    <p:sldId id="310" r:id="rId17"/>
    <p:sldId id="314" r:id="rId18"/>
    <p:sldId id="290" r:id="rId19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E08"/>
    <a:srgbClr val="AA7B09"/>
    <a:srgbClr val="D5CD3A"/>
    <a:srgbClr val="385802"/>
    <a:srgbClr val="9AB206"/>
    <a:srgbClr val="268A0F"/>
    <a:srgbClr val="47E8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75BCDE-F54D-D2B5-245F-6DA2A80AC33D}" v="2" dt="2024-06-27T17:00:31.489"/>
  </p1510:revLst>
</p1510:revInfo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9559" autoAdjust="0"/>
    <p:restoredTop sz="94660"/>
  </p:normalViewPr>
  <p:slideViewPr>
    <p:cSldViewPr snapToGrid="0">
      <p:cViewPr varScale="1">
        <p:scale>
          <a:sx n="54" d="100"/>
          <a:sy n="54" d="100"/>
        </p:scale>
        <p:origin x="77" y="6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468671-9CF4-4D71-8370-0EBACECA26E3}" type="datetimeFigureOut">
              <a:rPr lang="zh-CN" altLang="en-US" smtClean="0"/>
              <a:t>2024/7/1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4AD3F-F727-443C-8084-D682FE7BF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3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04AD3F-F727-443C-8084-D682FE7BFA7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502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7/1/2024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22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600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52924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0968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897145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1417"/>
            <a:ext cx="10515600" cy="47755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47314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65571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77223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5337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9235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169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43033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5814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3821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67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3790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7913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3203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2733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260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9267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394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79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8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E01CD0-3F08-85B0-7A45-9065AC92BFD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665665" y="144994"/>
            <a:ext cx="2367309" cy="53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98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rees and a river">
            <a:extLst>
              <a:ext uri="{FF2B5EF4-FFF2-40B4-BE49-F238E27FC236}">
                <a16:creationId xmlns:a16="http://schemas.microsoft.com/office/drawing/2014/main" id="{35EEFCAC-B61C-0703-8BCC-1107BBB0DF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67" b="946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9" name="Rectangle">
            <a:extLst>
              <a:ext uri="{FF2B5EF4-FFF2-40B4-BE49-F238E27FC236}">
                <a16:creationId xmlns:a16="http://schemas.microsoft.com/office/drawing/2014/main" id="{8B80D579-AC08-8D49-BB6A-21123F80B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565150" y="768334"/>
            <a:ext cx="7886286" cy="286640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th-TH" sz="4600" err="1">
                <a:cs typeface="Angsana New"/>
              </a:rPr>
              <a:t>Optimizing</a:t>
            </a:r>
            <a:r>
              <a:rPr lang="th-TH" sz="4600">
                <a:cs typeface="Angsana New"/>
              </a:rPr>
              <a:t> </a:t>
            </a:r>
            <a:r>
              <a:rPr lang="th-TH" sz="4600" err="1">
                <a:cs typeface="Angsana New"/>
              </a:rPr>
              <a:t>Bioeconomy</a:t>
            </a:r>
            <a:r>
              <a:rPr lang="th-TH" sz="4600">
                <a:cs typeface="Angsana New"/>
              </a:rPr>
              <a:t> </a:t>
            </a:r>
            <a:r>
              <a:rPr lang="th-TH" sz="4600" err="1">
                <a:cs typeface="Angsana New"/>
              </a:rPr>
              <a:t>Logistics</a:t>
            </a:r>
            <a:r>
              <a:rPr lang="th-TH" sz="4600">
                <a:cs typeface="Angsana New"/>
              </a:rPr>
              <a:t> </a:t>
            </a:r>
            <a:r>
              <a:rPr lang="th-TH" sz="4600" err="1">
                <a:cs typeface="Angsana New"/>
              </a:rPr>
              <a:t>For</a:t>
            </a:r>
            <a:r>
              <a:rPr lang="th-TH" sz="4600">
                <a:cs typeface="Angsana New"/>
              </a:rPr>
              <a:t> </a:t>
            </a:r>
            <a:br>
              <a:rPr lang="th-TH" sz="4600">
                <a:cs typeface="Angsana New"/>
              </a:rPr>
            </a:br>
            <a:r>
              <a:rPr lang="th-TH" sz="4600">
                <a:cs typeface="Angsana New"/>
              </a:rPr>
              <a:t>The </a:t>
            </a:r>
            <a:r>
              <a:rPr lang="th-TH" sz="4600" err="1">
                <a:cs typeface="Angsana New"/>
              </a:rPr>
              <a:t>Amazon</a:t>
            </a:r>
            <a:r>
              <a:rPr lang="th-TH" sz="4600">
                <a:cs typeface="Angsana New"/>
              </a:rPr>
              <a:t> </a:t>
            </a:r>
            <a:r>
              <a:rPr lang="th-TH" sz="4600" err="1">
                <a:cs typeface="Angsana New"/>
              </a:rPr>
              <a:t>Region</a:t>
            </a:r>
            <a:endParaRPr lang="th-TH" sz="4600">
              <a:cs typeface="Angsana New"/>
            </a:endParaRP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6969505" cy="1475177"/>
          </a:xfrm>
        </p:spPr>
        <p:txBody>
          <a:bodyPr>
            <a:normAutofit/>
          </a:bodyPr>
          <a:lstStyle/>
          <a:p>
            <a:r>
              <a:rPr lang="th-TH"/>
              <a:t>Group 6: </a:t>
            </a:r>
            <a:r>
              <a:rPr lang="th-TH" err="1"/>
              <a:t>Mamoun</a:t>
            </a:r>
            <a:r>
              <a:rPr lang="th-TH"/>
              <a:t>, </a:t>
            </a:r>
            <a:r>
              <a:rPr lang="th-TH" err="1"/>
              <a:t>Chenlu</a:t>
            </a:r>
            <a:r>
              <a:rPr lang="th-TH"/>
              <a:t>, </a:t>
            </a:r>
            <a:r>
              <a:rPr lang="th-TH" err="1"/>
              <a:t>Abdul</a:t>
            </a:r>
            <a:r>
              <a:rPr lang="th-TH"/>
              <a:t>, </a:t>
            </a:r>
            <a:r>
              <a:rPr lang="th-TH" err="1"/>
              <a:t>Mai</a:t>
            </a:r>
            <a:r>
              <a:rPr lang="th-TH"/>
              <a:t>, </a:t>
            </a:r>
            <a:r>
              <a:rPr lang="th-TH" err="1"/>
              <a:t>Mia</a:t>
            </a:r>
            <a:r>
              <a:rPr lang="th-TH"/>
              <a:t>, </a:t>
            </a:r>
            <a:r>
              <a:rPr lang="th-TH" err="1"/>
              <a:t>Bhumin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C392F51-F23E-E242-9750-A5B1F128E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ชื่อเรื่องรอง 2">
            <a:extLst>
              <a:ext uri="{FF2B5EF4-FFF2-40B4-BE49-F238E27FC236}">
                <a16:creationId xmlns:a16="http://schemas.microsoft.com/office/drawing/2014/main" id="{93B644B2-41A4-8892-596B-9E5D8708E467}"/>
              </a:ext>
            </a:extLst>
          </p:cNvPr>
          <p:cNvSpPr txBox="1">
            <a:spLocks/>
          </p:cNvSpPr>
          <p:nvPr/>
        </p:nvSpPr>
        <p:spPr>
          <a:xfrm>
            <a:off x="562769" y="1816264"/>
            <a:ext cx="6969505" cy="14751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h-TH" dirty="0"/>
              <a:t>Progress </a:t>
            </a:r>
            <a:r>
              <a:rPr lang="th-TH" dirty="0" err="1"/>
              <a:t>meeting</a:t>
            </a:r>
            <a:r>
              <a:rPr lang="th-TH" dirty="0"/>
              <a:t>: 24/05/2024</a:t>
            </a:r>
          </a:p>
        </p:txBody>
      </p:sp>
    </p:spTree>
    <p:extLst>
      <p:ext uri="{BB962C8B-B14F-4D97-AF65-F5344CB8AC3E}">
        <p14:creationId xmlns:p14="http://schemas.microsoft.com/office/powerpoint/2010/main" val="3798668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Brazilian Institute of Geography and Statistics (IBGE) | Customer ...">
            <a:extLst>
              <a:ext uri="{FF2B5EF4-FFF2-40B4-BE49-F238E27FC236}">
                <a16:creationId xmlns:a16="http://schemas.microsoft.com/office/drawing/2014/main" id="{676249AE-51A0-2B6E-B37A-523D93344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9567" y="1611207"/>
            <a:ext cx="2743200" cy="1645920"/>
          </a:xfrm>
          <a:prstGeom prst="rect">
            <a:avLst/>
          </a:prstGeom>
        </p:spPr>
      </p:pic>
      <p:pic>
        <p:nvPicPr>
          <p:cNvPr id="5" name="Picture 4" descr="Observatório do Ensino de História e Geografia | Site da INDE ...">
            <a:extLst>
              <a:ext uri="{FF2B5EF4-FFF2-40B4-BE49-F238E27FC236}">
                <a16:creationId xmlns:a16="http://schemas.microsoft.com/office/drawing/2014/main" id="{0CE9DFA3-BB4F-A506-A01F-5B825F0A6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562" y="4801812"/>
            <a:ext cx="2523749" cy="960122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7DF69339-A05D-EFA3-A49E-3E279E771767}"/>
              </a:ext>
            </a:extLst>
          </p:cNvPr>
          <p:cNvSpPr txBox="1">
            <a:spLocks/>
          </p:cNvSpPr>
          <p:nvPr/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Neue Haas Grotesk Text Pro"/>
              </a:rPr>
              <a:t>Data sourcing and modelling</a:t>
            </a:r>
            <a:endParaRPr lang="th-TH">
              <a:latin typeface="Neue Haas Grotesk Text Pro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BE1AE70-4C4E-D909-4F82-9297E0D14543}"/>
              </a:ext>
            </a:extLst>
          </p:cNvPr>
          <p:cNvSpPr txBox="1">
            <a:spLocks/>
          </p:cNvSpPr>
          <p:nvPr/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Neue Haas Grotesk Text Pro"/>
              </a:rPr>
              <a:t>IBGE (Brazil Institute of Geography and Statistics) - Main source of data</a:t>
            </a:r>
          </a:p>
          <a:p>
            <a:r>
              <a:rPr lang="en-US">
                <a:latin typeface="Neue Haas Grotesk Text Pro"/>
              </a:rPr>
              <a:t>Portal of INDE (National Spatial Data Infrastructure) - Interactive maps with layers</a:t>
            </a:r>
          </a:p>
        </p:txBody>
      </p:sp>
    </p:spTree>
    <p:extLst>
      <p:ext uri="{BB962C8B-B14F-4D97-AF65-F5344CB8AC3E}">
        <p14:creationId xmlns:p14="http://schemas.microsoft.com/office/powerpoint/2010/main" val="525934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082D783-D8A6-17E3-8D42-6A477A9A0B41}"/>
              </a:ext>
            </a:extLst>
          </p:cNvPr>
          <p:cNvSpPr txBox="1">
            <a:spLocks/>
          </p:cNvSpPr>
          <p:nvPr/>
        </p:nvSpPr>
        <p:spPr>
          <a:xfrm>
            <a:off x="565150" y="770890"/>
            <a:ext cx="7668997" cy="126898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>
                <a:latin typeface="Neue Haas Grotesk Text Pro"/>
              </a:rPr>
              <a:t>IBGE – Maps</a:t>
            </a:r>
            <a:br>
              <a:rPr lang="en-US">
                <a:latin typeface="Neue Haas Grotesk Text Pro"/>
              </a:rPr>
            </a:br>
            <a:endParaRPr lang="en-US">
              <a:latin typeface="Neue Haas Grotesk Text Pro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E3FA533-3F74-48C8-95C2-7E172657F238}"/>
              </a:ext>
            </a:extLst>
          </p:cNvPr>
          <p:cNvSpPr txBox="1">
            <a:spLocks/>
          </p:cNvSpPr>
          <p:nvPr/>
        </p:nvSpPr>
        <p:spPr>
          <a:xfrm>
            <a:off x="565150" y="2160016"/>
            <a:ext cx="7668997" cy="36012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1000">
                <a:latin typeface="Neue Haas Grotesk Text Pro"/>
                <a:ea typeface="+mn-lt"/>
                <a:cs typeface="+mn-lt"/>
              </a:rPr>
              <a:t>Logistics in Amazon region including:</a:t>
            </a:r>
            <a:endParaRPr lang="en-US" sz="1000">
              <a:latin typeface="Neue Haas Grotesk Text Pro"/>
            </a:endParaRPr>
          </a:p>
          <a:p>
            <a:pPr marL="0" indent="0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sz="1000">
                <a:latin typeface="Neue Haas Grotesk Text Pro"/>
                <a:ea typeface="+mn-lt"/>
                <a:cs typeface="+mn-lt"/>
              </a:rPr>
              <a:t>   Ports, Airports, Rivers, Population density, Indigenes zones, Conservation zones, Gas Pipeline, Electric transmission lines</a:t>
            </a:r>
            <a:endParaRPr lang="en-US" sz="1000">
              <a:latin typeface="Neue Haas Grotesk Text Pro"/>
            </a:endParaRPr>
          </a:p>
          <a:p>
            <a:pPr>
              <a:lnSpc>
                <a:spcPct val="90000"/>
              </a:lnSpc>
            </a:pPr>
            <a:r>
              <a:rPr lang="en-US" sz="1000">
                <a:latin typeface="Neue Haas Grotesk Text Pro"/>
                <a:ea typeface="+mn-lt"/>
                <a:cs typeface="+mn-lt"/>
              </a:rPr>
              <a:t>Altimetry in Brazil</a:t>
            </a:r>
            <a:endParaRPr lang="en-US" sz="1000">
              <a:latin typeface="Neue Haas Grotesk Text Pro"/>
            </a:endParaRPr>
          </a:p>
          <a:p>
            <a:pPr>
              <a:lnSpc>
                <a:spcPct val="90000"/>
              </a:lnSpc>
            </a:pPr>
            <a:r>
              <a:rPr lang="en-US" sz="1000">
                <a:latin typeface="Neue Haas Grotesk Text Pro"/>
                <a:ea typeface="+mn-lt"/>
                <a:cs typeface="+mn-lt"/>
              </a:rPr>
              <a:t>Agrarian structure in Amazon region including:</a:t>
            </a:r>
            <a:endParaRPr lang="en-US" sz="1000">
              <a:latin typeface="Neue Haas Grotesk Text Pro"/>
            </a:endParaRPr>
          </a:p>
          <a:p>
            <a:pPr marL="0" indent="0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sz="1000">
                <a:latin typeface="Neue Haas Grotesk Text Pro"/>
                <a:ea typeface="+mn-lt"/>
                <a:cs typeface="+mn-lt"/>
              </a:rPr>
              <a:t>   Number of murders per zone, precarious land situation, forms of appropriation of the agricultural land,</a:t>
            </a:r>
            <a:endParaRPr lang="en-US" sz="1000">
              <a:latin typeface="Neue Haas Grotesk Text Pro"/>
            </a:endParaRPr>
          </a:p>
          <a:p>
            <a:pPr>
              <a:lnSpc>
                <a:spcPct val="90000"/>
              </a:lnSpc>
            </a:pPr>
            <a:r>
              <a:rPr lang="en-US" sz="1000">
                <a:latin typeface="Neue Haas Grotesk Text Pro"/>
                <a:ea typeface="+mn-lt"/>
                <a:cs typeface="+mn-lt"/>
              </a:rPr>
              <a:t>Vegetation of Amazon region including: </a:t>
            </a:r>
            <a:endParaRPr lang="en-US" sz="1000">
              <a:latin typeface="Neue Haas Grotesk Text Pro"/>
            </a:endParaRPr>
          </a:p>
          <a:p>
            <a:pPr>
              <a:lnSpc>
                <a:spcPct val="90000"/>
              </a:lnSpc>
            </a:pPr>
            <a:r>
              <a:rPr lang="en-US" sz="1000">
                <a:latin typeface="Neue Haas Grotesk Text Pro"/>
                <a:ea typeface="+mn-lt"/>
                <a:cs typeface="+mn-lt"/>
              </a:rPr>
              <a:t>               Location of new starting fire since 2005, nature of vegetation</a:t>
            </a:r>
            <a:endParaRPr lang="en-US" sz="1000">
              <a:latin typeface="Neue Haas Grotesk Text Pro"/>
            </a:endParaRPr>
          </a:p>
          <a:p>
            <a:pPr>
              <a:lnSpc>
                <a:spcPct val="90000"/>
              </a:lnSpc>
            </a:pPr>
            <a:r>
              <a:rPr lang="en-US" sz="1000">
                <a:latin typeface="Neue Haas Grotesk Text Pro"/>
                <a:ea typeface="+mn-lt"/>
                <a:cs typeface="+mn-lt"/>
              </a:rPr>
              <a:t>Climate aggressiveness potential</a:t>
            </a:r>
            <a:endParaRPr lang="en-US" sz="1000">
              <a:latin typeface="Neue Haas Grotesk Text Pro"/>
            </a:endParaRPr>
          </a:p>
          <a:p>
            <a:pPr>
              <a:lnSpc>
                <a:spcPct val="90000"/>
              </a:lnSpc>
            </a:pPr>
            <a:r>
              <a:rPr lang="en-US" sz="1000">
                <a:latin typeface="Neue Haas Grotesk Text Pro"/>
                <a:ea typeface="+mn-lt"/>
                <a:cs typeface="+mn-lt"/>
              </a:rPr>
              <a:t>Occupation of space</a:t>
            </a:r>
            <a:endParaRPr lang="en-US" sz="1000">
              <a:latin typeface="Neue Haas Grotesk Text Pro"/>
            </a:endParaRPr>
          </a:p>
          <a:p>
            <a:pPr>
              <a:lnSpc>
                <a:spcPct val="90000"/>
              </a:lnSpc>
            </a:pPr>
            <a:r>
              <a:rPr lang="en-US" sz="1000">
                <a:latin typeface="Neue Haas Grotesk Text Pro"/>
                <a:ea typeface="+mn-lt"/>
                <a:cs typeface="+mn-lt"/>
              </a:rPr>
              <a:t>Flow of humans and migration inside the country coming to amazon region</a:t>
            </a:r>
            <a:endParaRPr lang="en-US" sz="1000">
              <a:latin typeface="Neue Haas Grotesk Text Pro"/>
            </a:endParaRPr>
          </a:p>
          <a:p>
            <a:pPr>
              <a:lnSpc>
                <a:spcPct val="90000"/>
              </a:lnSpc>
            </a:pPr>
            <a:r>
              <a:rPr lang="en-US" sz="1000">
                <a:latin typeface="Neue Haas Grotesk Text Pro"/>
                <a:ea typeface="+mn-lt"/>
                <a:cs typeface="+mn-lt"/>
              </a:rPr>
              <a:t>Urban network including size of population and complexity of network and flows between two hubs.</a:t>
            </a:r>
            <a:endParaRPr lang="en-US" sz="1000">
              <a:latin typeface="Neue Haas Grotesk Text Pro"/>
            </a:endParaRPr>
          </a:p>
          <a:p>
            <a:pPr>
              <a:lnSpc>
                <a:spcPct val="90000"/>
              </a:lnSpc>
            </a:pPr>
            <a:r>
              <a:rPr lang="en-US" sz="1000">
                <a:latin typeface="Neue Haas Grotesk Text Pro"/>
                <a:ea typeface="+mn-lt"/>
                <a:cs typeface="+mn-lt"/>
              </a:rPr>
              <a:t>Agriculture production</a:t>
            </a:r>
            <a:endParaRPr lang="en-US" sz="1000">
              <a:latin typeface="Neue Haas Grotesk Text Pro"/>
            </a:endParaRPr>
          </a:p>
          <a:p>
            <a:pPr>
              <a:lnSpc>
                <a:spcPct val="90000"/>
              </a:lnSpc>
            </a:pPr>
            <a:r>
              <a:rPr lang="en-US" sz="1000">
                <a:latin typeface="Neue Haas Grotesk Text Pro"/>
                <a:ea typeface="+mn-lt"/>
                <a:cs typeface="+mn-lt"/>
              </a:rPr>
              <a:t>Transport Logistics including:</a:t>
            </a:r>
            <a:endParaRPr lang="en-US" sz="1000">
              <a:latin typeface="Neue Haas Grotesk Text Pro"/>
            </a:endParaRPr>
          </a:p>
          <a:p>
            <a:pPr marL="0" indent="0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sz="1000">
                <a:latin typeface="Neue Haas Grotesk Text Pro"/>
                <a:ea typeface="+mn-lt"/>
                <a:cs typeface="+mn-lt"/>
              </a:rPr>
              <a:t>                  Cargo transport flow map, railway map, roadway map, waterway map.</a:t>
            </a:r>
            <a:endParaRPr lang="en-US" sz="1000">
              <a:latin typeface="Neue Haas Grotesk Text Pro"/>
            </a:endParaRPr>
          </a:p>
          <a:p>
            <a:pPr>
              <a:lnSpc>
                <a:spcPct val="90000"/>
              </a:lnSpc>
            </a:pPr>
            <a:endParaRPr lang="en-US" sz="1000">
              <a:latin typeface="Neue Haas Grotesk Text Pro"/>
            </a:endParaRPr>
          </a:p>
        </p:txBody>
      </p:sp>
      <p:pic>
        <p:nvPicPr>
          <p:cNvPr id="17" name="Picture 4" descr="The Brazilian Institute of Geography and Statistics (IBGE) | Customer ...">
            <a:extLst>
              <a:ext uri="{FF2B5EF4-FFF2-40B4-BE49-F238E27FC236}">
                <a16:creationId xmlns:a16="http://schemas.microsoft.com/office/drawing/2014/main" id="{A75F1316-079C-62E3-8E12-71567FA21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707" y="394539"/>
            <a:ext cx="2738997" cy="1643398"/>
          </a:xfrm>
          <a:prstGeom prst="rect">
            <a:avLst/>
          </a:prstGeom>
        </p:spPr>
      </p:pic>
      <p:cxnSp>
        <p:nvCxnSpPr>
          <p:cNvPr id="20" name="Straight Connector 17">
            <a:extLst>
              <a:ext uri="{FF2B5EF4-FFF2-40B4-BE49-F238E27FC236}">
                <a16:creationId xmlns:a16="http://schemas.microsoft.com/office/drawing/2014/main" id="{2161F00A-836D-85C4-151B-57E40F3465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6689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3" descr="A large map of brazil&#10;&#10;Description automatically generated">
            <a:extLst>
              <a:ext uri="{FF2B5EF4-FFF2-40B4-BE49-F238E27FC236}">
                <a16:creationId xmlns:a16="http://schemas.microsoft.com/office/drawing/2014/main" id="{9DB29FD9-8822-3EF0-9036-244FE27CE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607" y="2813430"/>
            <a:ext cx="4406570" cy="353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004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itle 1">
            <a:extLst>
              <a:ext uri="{FF2B5EF4-FFF2-40B4-BE49-F238E27FC236}">
                <a16:creationId xmlns:a16="http://schemas.microsoft.com/office/drawing/2014/main" id="{B01617C6-1D63-36D3-540E-CF777C057374}"/>
              </a:ext>
            </a:extLst>
          </p:cNvPr>
          <p:cNvSpPr txBox="1">
            <a:spLocks/>
          </p:cNvSpPr>
          <p:nvPr/>
        </p:nvSpPr>
        <p:spPr>
          <a:xfrm>
            <a:off x="565151" y="770890"/>
            <a:ext cx="4133560" cy="126898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>
                <a:latin typeface="Neue Haas Grotesk Text Pro"/>
              </a:rPr>
              <a:t>IBGE – Maps</a:t>
            </a:r>
            <a:br>
              <a:rPr lang="en-US">
                <a:latin typeface="Neue Haas Grotesk Text Pro"/>
              </a:rPr>
            </a:br>
            <a:endParaRPr lang="en-US">
              <a:latin typeface="Neue Haas Grotesk Text Pro"/>
            </a:endParaRPr>
          </a:p>
        </p:txBody>
      </p:sp>
      <p:sp>
        <p:nvSpPr>
          <p:cNvPr id="85" name="Content Placeholder 2">
            <a:extLst>
              <a:ext uri="{FF2B5EF4-FFF2-40B4-BE49-F238E27FC236}">
                <a16:creationId xmlns:a16="http://schemas.microsoft.com/office/drawing/2014/main" id="{092CDE54-1BD4-225C-FD12-A1BDFF7716D1}"/>
              </a:ext>
            </a:extLst>
          </p:cNvPr>
          <p:cNvSpPr txBox="1">
            <a:spLocks/>
          </p:cNvSpPr>
          <p:nvPr/>
        </p:nvSpPr>
        <p:spPr>
          <a:xfrm>
            <a:off x="565151" y="2044998"/>
            <a:ext cx="4133560" cy="43632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2000">
                <a:latin typeface="Neue Haas Grotesk Text Pro"/>
                <a:ea typeface="+mn-lt"/>
                <a:cs typeface="+mn-lt"/>
              </a:rPr>
              <a:t> Transport Logistics including:</a:t>
            </a:r>
            <a:endParaRPr lang="en-US" sz="2000">
              <a:latin typeface="Neue Haas Grotesk Text Pro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Neue Haas Grotesk Text Pro"/>
                <a:ea typeface="+mn-lt"/>
                <a:cs typeface="+mn-lt"/>
              </a:rPr>
              <a:t>         Cargo transport flow map, railway map, roadway map, waterway map.</a:t>
            </a:r>
            <a:endParaRPr lang="en-US" sz="2000">
              <a:latin typeface="Neue Haas Grotesk Text Pro"/>
            </a:endParaRPr>
          </a:p>
          <a:p>
            <a:pPr marL="342900" indent="-342900"/>
            <a:r>
              <a:rPr lang="en-US" sz="2000">
                <a:latin typeface="Neue Haas Grotesk Text Pro"/>
              </a:rPr>
              <a:t>Logistics in Amazon region including: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Neue Haas Grotesk Text Pro"/>
              </a:rPr>
              <a:t>  Ports, Airports, Rivers, Population density, Indigenes zones, Conservation zones, Gas Pipeline, Electric transmission lines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>
              <a:latin typeface="Neue Haas Grotesk Text Pro"/>
            </a:endParaRPr>
          </a:p>
          <a:p>
            <a:endParaRPr lang="en-US" sz="2000">
              <a:latin typeface="Neue Haas Grotesk Text Pro"/>
            </a:endParaRPr>
          </a:p>
        </p:txBody>
      </p:sp>
      <p:pic>
        <p:nvPicPr>
          <p:cNvPr id="87" name="Picture 3" descr="A map of the south america&#10;&#10;Description automatically generated">
            <a:extLst>
              <a:ext uri="{FF2B5EF4-FFF2-40B4-BE49-F238E27FC236}">
                <a16:creationId xmlns:a16="http://schemas.microsoft.com/office/drawing/2014/main" id="{1F8DBE6C-BB2F-981A-13E8-73E4181745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17" r="2" b="2"/>
          <a:stretch/>
        </p:blipFill>
        <p:spPr>
          <a:xfrm>
            <a:off x="5263640" y="678761"/>
            <a:ext cx="3016278" cy="2622626"/>
          </a:xfrm>
          <a:prstGeom prst="rect">
            <a:avLst/>
          </a:prstGeom>
        </p:spPr>
      </p:pic>
      <p:pic>
        <p:nvPicPr>
          <p:cNvPr id="89" name="Picture 6" descr="A map of brazil with water and rivers&#10;&#10;Description automatically generated">
            <a:extLst>
              <a:ext uri="{FF2B5EF4-FFF2-40B4-BE49-F238E27FC236}">
                <a16:creationId xmlns:a16="http://schemas.microsoft.com/office/drawing/2014/main" id="{3846A3AF-6888-8B64-FE33-F5EDDCD1A1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05" r="-2" b="-2"/>
          <a:stretch/>
        </p:blipFill>
        <p:spPr>
          <a:xfrm>
            <a:off x="8514872" y="678758"/>
            <a:ext cx="3016277" cy="2622632"/>
          </a:xfrm>
          <a:prstGeom prst="rect">
            <a:avLst/>
          </a:prstGeom>
        </p:spPr>
      </p:pic>
      <p:pic>
        <p:nvPicPr>
          <p:cNvPr id="93" name="Picture 8">
            <a:extLst>
              <a:ext uri="{FF2B5EF4-FFF2-40B4-BE49-F238E27FC236}">
                <a16:creationId xmlns:a16="http://schemas.microsoft.com/office/drawing/2014/main" id="{DCC16098-CE7F-827F-2FDF-19F5690716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" r="25428" b="-884"/>
          <a:stretch/>
        </p:blipFill>
        <p:spPr>
          <a:xfrm>
            <a:off x="5062557" y="3545074"/>
            <a:ext cx="3221954" cy="2645734"/>
          </a:xfrm>
          <a:prstGeom prst="rect">
            <a:avLst/>
          </a:prstGeom>
        </p:spPr>
      </p:pic>
      <p:pic>
        <p:nvPicPr>
          <p:cNvPr id="95" name="Picture 7" descr="A map of a river&#10;&#10;Description automatically generated">
            <a:extLst>
              <a:ext uri="{FF2B5EF4-FFF2-40B4-BE49-F238E27FC236}">
                <a16:creationId xmlns:a16="http://schemas.microsoft.com/office/drawing/2014/main" id="{522CD49C-979F-1AE6-8D72-ED2CACF89B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688" r="11319" b="1"/>
          <a:stretch/>
        </p:blipFill>
        <p:spPr>
          <a:xfrm>
            <a:off x="8514872" y="3545072"/>
            <a:ext cx="3016278" cy="262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919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355C8EF-5AD4-81C7-31C1-B281A1FDBDF6}"/>
              </a:ext>
            </a:extLst>
          </p:cNvPr>
          <p:cNvSpPr txBox="1">
            <a:spLocks/>
          </p:cNvSpPr>
          <p:nvPr/>
        </p:nvSpPr>
        <p:spPr>
          <a:xfrm>
            <a:off x="565151" y="770890"/>
            <a:ext cx="4133560" cy="126898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>
                <a:latin typeface="Neue Haas Grotesk Text Pro"/>
              </a:rPr>
              <a:t>IBGE – Tables</a:t>
            </a:r>
            <a:br>
              <a:rPr lang="en-US">
                <a:latin typeface="Neue Haas Grotesk Text Pro"/>
              </a:rPr>
            </a:br>
            <a:endParaRPr lang="en-US">
              <a:latin typeface="Neue Haas Grotesk Text Pro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23737EF-578A-2D5D-597C-919B7F658045}"/>
              </a:ext>
            </a:extLst>
          </p:cNvPr>
          <p:cNvSpPr txBox="1">
            <a:spLocks/>
          </p:cNvSpPr>
          <p:nvPr/>
        </p:nvSpPr>
        <p:spPr>
          <a:xfrm>
            <a:off x="565151" y="1693291"/>
            <a:ext cx="4133560" cy="36012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>
                <a:latin typeface="Neue Haas Grotesk Text Pro"/>
                <a:ea typeface="+mn-lt"/>
                <a:cs typeface="+mn-lt"/>
              </a:rPr>
              <a:t>Acai and Brazil nuts: </a:t>
            </a:r>
            <a:endParaRPr lang="en-US" sz="1600">
              <a:latin typeface="Neue Haas Grotesk Text Pro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>
                <a:latin typeface="Neue Haas Grotesk Text Pro"/>
                <a:ea typeface="+mn-lt"/>
                <a:cs typeface="+mn-lt"/>
              </a:rPr>
              <a:t>Table of quantity in 2022 for Brazil</a:t>
            </a:r>
            <a:endParaRPr lang="en-US" sz="1600">
              <a:latin typeface="Neue Haas Grotesk Text Pro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>
                <a:latin typeface="Neue Haas Grotesk Text Pro"/>
                <a:ea typeface="+mn-lt"/>
                <a:cs typeface="+mn-lt"/>
              </a:rPr>
              <a:t>Quantity of goods in Amazon region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>
                <a:latin typeface="Neue Haas Grotesk Text Pro"/>
                <a:ea typeface="+mn-lt"/>
                <a:cs typeface="+mn-lt"/>
              </a:rPr>
              <a:t>Quantity production of Acai and Brazil nuts per region 2016</a:t>
            </a:r>
            <a:endParaRPr lang="en-US" sz="1600">
              <a:latin typeface="Neue Haas Grotesk Text Pro"/>
            </a:endParaRPr>
          </a:p>
          <a:p>
            <a:pPr marL="0" indent="0"/>
            <a:endParaRPr lang="en-US" sz="1600">
              <a:latin typeface="Neue Haas Grotesk Text Pro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600">
              <a:latin typeface="Neue Haas Grotesk Text Pro"/>
            </a:endParaRPr>
          </a:p>
          <a:p>
            <a:endParaRPr lang="en-US" sz="1600">
              <a:latin typeface="Neue Haas Grotesk Text Pro"/>
            </a:endParaRPr>
          </a:p>
        </p:txBody>
      </p:sp>
      <p:pic>
        <p:nvPicPr>
          <p:cNvPr id="11" name="Picture 5" descr="A screenshot of a document&#10;&#10;Description automatically generated">
            <a:extLst>
              <a:ext uri="{FF2B5EF4-FFF2-40B4-BE49-F238E27FC236}">
                <a16:creationId xmlns:a16="http://schemas.microsoft.com/office/drawing/2014/main" id="{267B3A5F-B9ED-D5E0-30FD-6E5A4C65B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7685" y="565429"/>
            <a:ext cx="6461064" cy="2652560"/>
          </a:xfrm>
          <a:prstGeom prst="rect">
            <a:avLst/>
          </a:prstGeom>
        </p:spPr>
      </p:pic>
      <p:pic>
        <p:nvPicPr>
          <p:cNvPr id="13" name="Picture 9" descr="A screenshot of a document&#10;&#10;Description automatically generated">
            <a:extLst>
              <a:ext uri="{FF2B5EF4-FFF2-40B4-BE49-F238E27FC236}">
                <a16:creationId xmlns:a16="http://schemas.microsoft.com/office/drawing/2014/main" id="{E6184D87-D0B2-E3B9-59E1-C46EB5982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73" y="4076735"/>
            <a:ext cx="4723418" cy="2430797"/>
          </a:xfrm>
          <a:prstGeom prst="rect">
            <a:avLst/>
          </a:prstGeom>
        </p:spPr>
      </p:pic>
      <p:pic>
        <p:nvPicPr>
          <p:cNvPr id="17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387A13F-F662-8E00-F3AE-44DD455F6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7685" y="3572255"/>
            <a:ext cx="6269456" cy="219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030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BEC2145-1823-8491-0502-2F5787AE3F58}"/>
              </a:ext>
            </a:extLst>
          </p:cNvPr>
          <p:cNvSpPr txBox="1">
            <a:spLocks/>
          </p:cNvSpPr>
          <p:nvPr/>
        </p:nvSpPr>
        <p:spPr>
          <a:xfrm>
            <a:off x="565151" y="770890"/>
            <a:ext cx="4133560" cy="126898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>
                <a:latin typeface="Neue Haas Grotesk Text Pro"/>
              </a:rPr>
              <a:t>INDE Portal</a:t>
            </a:r>
            <a:br>
              <a:rPr lang="en-US">
                <a:latin typeface="Neue Haas Grotesk Text Pro"/>
              </a:rPr>
            </a:br>
            <a:endParaRPr lang="en-US">
              <a:latin typeface="Neue Haas Grotesk Text Pro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B99500A-7E7F-9F11-9D76-08168D4202AF}"/>
              </a:ext>
            </a:extLst>
          </p:cNvPr>
          <p:cNvSpPr txBox="1">
            <a:spLocks/>
          </p:cNvSpPr>
          <p:nvPr/>
        </p:nvSpPr>
        <p:spPr>
          <a:xfrm>
            <a:off x="565151" y="2160016"/>
            <a:ext cx="4133560" cy="36012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Neue Haas Grotesk Text Pro"/>
                <a:ea typeface="+mn-lt"/>
                <a:cs typeface="+mn-lt"/>
              </a:rPr>
              <a:t>Interactive map with layers</a:t>
            </a:r>
            <a:endParaRPr lang="en-US">
              <a:latin typeface="Neue Haas Grotesk Text Pro"/>
            </a:endParaRPr>
          </a:p>
          <a:p>
            <a:r>
              <a:rPr lang="en-US">
                <a:latin typeface="Neue Haas Grotesk Text Pro"/>
              </a:rPr>
              <a:t>All in Portuguese</a:t>
            </a:r>
          </a:p>
          <a:p>
            <a:r>
              <a:rPr lang="en-US">
                <a:latin typeface="Neue Haas Grotesk Text Pro"/>
              </a:rPr>
              <a:t>No data on specific products</a:t>
            </a:r>
          </a:p>
          <a:p>
            <a:pPr marL="0" indent="0"/>
            <a:endParaRPr lang="en-US">
              <a:latin typeface="Neue Haas Grotesk Text Pro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endParaRPr lang="en-US"/>
          </a:p>
        </p:txBody>
      </p:sp>
      <p:pic>
        <p:nvPicPr>
          <p:cNvPr id="11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CD6DF928-1F00-7734-5618-18C95E592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596" y="1776856"/>
            <a:ext cx="6430513" cy="329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998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4DEB9541-D3F2-E8A2-7403-E856DCAEF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704" y="1185062"/>
            <a:ext cx="5143195" cy="48968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/>
              <a:t>-  </a:t>
            </a:r>
            <a:r>
              <a:rPr lang="en-US" altLang="zh-CN" sz="2000" b="1"/>
              <a:t>Scope</a:t>
            </a:r>
            <a:r>
              <a:rPr lang="en-US" altLang="zh-CN" sz="2000"/>
              <a:t>: </a:t>
            </a:r>
            <a:r>
              <a:rPr lang="th-TH" sz="2000"/>
              <a:t>Brazilian Amazon</a:t>
            </a:r>
          </a:p>
          <a:p>
            <a:pPr>
              <a:buFont typeface="Calibri" panose="020B0604020202020204" pitchFamily="34" charset="0"/>
              <a:buChar char="-"/>
            </a:pPr>
            <a:r>
              <a:rPr lang="th-TH" sz="2000" b="1"/>
              <a:t>Assumptions</a:t>
            </a:r>
            <a:r>
              <a:rPr lang="th-TH" sz="2000"/>
              <a:t>: </a:t>
            </a:r>
            <a:r>
              <a:rPr lang="en-US" sz="2000"/>
              <a:t>Use local markets and farms of a certain size as sources.</a:t>
            </a:r>
            <a:endParaRPr lang="th-TH" sz="2000"/>
          </a:p>
          <a:p>
            <a:pPr>
              <a:buFont typeface="Calibri" panose="020B0604020202020204" pitchFamily="34" charset="0"/>
              <a:buChar char="-"/>
            </a:pPr>
            <a:r>
              <a:rPr lang="th-TH" sz="2000" b="1"/>
              <a:t>Modes</a:t>
            </a:r>
            <a:r>
              <a:rPr lang="th-TH" sz="2000"/>
              <a:t>: </a:t>
            </a:r>
            <a:r>
              <a:rPr lang="en-US" sz="2000"/>
              <a:t>Waterways</a:t>
            </a:r>
            <a:r>
              <a:rPr lang="th-TH" sz="2000"/>
              <a:t> transport only in forest area, Considered rail, road, and Air if only existed facility</a:t>
            </a:r>
          </a:p>
          <a:p>
            <a:pPr>
              <a:buFont typeface="Calibri" panose="020B0604020202020204" pitchFamily="34" charset="0"/>
              <a:buChar char="-"/>
            </a:pPr>
            <a:r>
              <a:rPr lang="th-TH" sz="2000" b="1"/>
              <a:t>Echelons considered</a:t>
            </a:r>
            <a:r>
              <a:rPr lang="th-TH" sz="2000"/>
              <a:t>: </a:t>
            </a:r>
            <a:r>
              <a:rPr lang="en-US" sz="2000"/>
              <a:t>(</a:t>
            </a:r>
            <a:r>
              <a:rPr lang="th-TH" sz="2000"/>
              <a:t>Forest</a:t>
            </a:r>
            <a:r>
              <a:rPr lang="en-US" sz="2000"/>
              <a:t>)</a:t>
            </a:r>
            <a:r>
              <a:rPr lang="th-TH" sz="2000"/>
              <a:t> --&gt; Local Market</a:t>
            </a:r>
            <a:r>
              <a:rPr lang="en-US" sz="2000"/>
              <a:t>/ Farms </a:t>
            </a:r>
            <a:r>
              <a:rPr lang="th-TH" altLang="zh-CN" sz="2000"/>
              <a:t>--&gt;</a:t>
            </a:r>
            <a:r>
              <a:rPr lang="en-US" sz="2000"/>
              <a:t> Warehouses</a:t>
            </a:r>
            <a:r>
              <a:rPr lang="th-TH" altLang="zh-CN" sz="2000"/>
              <a:t> --&gt; </a:t>
            </a:r>
            <a:r>
              <a:rPr lang="th-TH" sz="2000"/>
              <a:t>Factory --&gt; </a:t>
            </a:r>
            <a:r>
              <a:rPr lang="en-US" sz="2000"/>
              <a:t>Final destination</a:t>
            </a:r>
          </a:p>
          <a:p>
            <a:pPr>
              <a:buFont typeface="Calibri" panose="020B0604020202020204" pitchFamily="34" charset="0"/>
              <a:buChar char="-"/>
            </a:pPr>
            <a:r>
              <a:rPr lang="en-US" sz="2000" b="1"/>
              <a:t>Objective</a:t>
            </a:r>
            <a:r>
              <a:rPr lang="en-US" sz="2000"/>
              <a:t>: A centralized warehouse with modern facilities and Implement VRP solutions to optimize the transportation routes to improve supply chain efficiency.</a:t>
            </a:r>
            <a:endParaRPr lang="th-TH" sz="2000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B1F4F47B-4487-BD2A-0CD1-59C6C5217669}"/>
              </a:ext>
            </a:extLst>
          </p:cNvPr>
          <p:cNvSpPr txBox="1"/>
          <p:nvPr/>
        </p:nvSpPr>
        <p:spPr>
          <a:xfrm>
            <a:off x="316037" y="178895"/>
            <a:ext cx="408713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>
                <a:cs typeface="+mn-ea"/>
                <a:sym typeface="+mn-lt"/>
              </a:rPr>
              <a:t>Project Scope</a:t>
            </a:r>
            <a:endParaRPr lang="th-TH" altLang="zh-CN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C7B7CE97-94C6-7E24-92C0-959B21CF1CB1}"/>
              </a:ext>
            </a:extLst>
          </p:cNvPr>
          <p:cNvSpPr/>
          <p:nvPr/>
        </p:nvSpPr>
        <p:spPr>
          <a:xfrm>
            <a:off x="6369103" y="1791232"/>
            <a:ext cx="3133060" cy="55289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chemeClr val="tx1"/>
                </a:solidFill>
              </a:rPr>
              <a:t>Objective Setting and Information Gathering</a:t>
            </a:r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549ABE66-7A0E-79DD-61A3-BA936CD26854}"/>
              </a:ext>
            </a:extLst>
          </p:cNvPr>
          <p:cNvSpPr/>
          <p:nvPr/>
        </p:nvSpPr>
        <p:spPr>
          <a:xfrm>
            <a:off x="6369103" y="2751705"/>
            <a:ext cx="3133060" cy="55289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chemeClr val="tx1"/>
                </a:solidFill>
              </a:rPr>
              <a:t>Data Processing</a:t>
            </a:r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0" name="箭头: 下 29">
            <a:extLst>
              <a:ext uri="{FF2B5EF4-FFF2-40B4-BE49-F238E27FC236}">
                <a16:creationId xmlns:a16="http://schemas.microsoft.com/office/drawing/2014/main" id="{353CB810-0909-003E-29BB-1636E26B9786}"/>
              </a:ext>
            </a:extLst>
          </p:cNvPr>
          <p:cNvSpPr/>
          <p:nvPr/>
        </p:nvSpPr>
        <p:spPr>
          <a:xfrm>
            <a:off x="7864749" y="2344125"/>
            <a:ext cx="134679" cy="389860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箭头: 下 30">
            <a:extLst>
              <a:ext uri="{FF2B5EF4-FFF2-40B4-BE49-F238E27FC236}">
                <a16:creationId xmlns:a16="http://schemas.microsoft.com/office/drawing/2014/main" id="{D77776C2-B737-B13B-62BD-369800DAFDD6}"/>
              </a:ext>
            </a:extLst>
          </p:cNvPr>
          <p:cNvSpPr/>
          <p:nvPr/>
        </p:nvSpPr>
        <p:spPr>
          <a:xfrm>
            <a:off x="7864749" y="3304598"/>
            <a:ext cx="134679" cy="389860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9D815EB6-DE1D-B5D4-48F1-281D3203DF45}"/>
              </a:ext>
            </a:extLst>
          </p:cNvPr>
          <p:cNvSpPr/>
          <p:nvPr/>
        </p:nvSpPr>
        <p:spPr>
          <a:xfrm>
            <a:off x="6365558" y="3712178"/>
            <a:ext cx="3133060" cy="55289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chemeClr val="tx1"/>
                </a:solidFill>
              </a:rPr>
              <a:t>Modelling</a:t>
            </a:r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3" name="箭头: 下 32">
            <a:extLst>
              <a:ext uri="{FF2B5EF4-FFF2-40B4-BE49-F238E27FC236}">
                <a16:creationId xmlns:a16="http://schemas.microsoft.com/office/drawing/2014/main" id="{8574DC9A-DF4C-9A0A-A445-68C00A4670C8}"/>
              </a:ext>
            </a:extLst>
          </p:cNvPr>
          <p:cNvSpPr/>
          <p:nvPr/>
        </p:nvSpPr>
        <p:spPr>
          <a:xfrm>
            <a:off x="7864748" y="4265071"/>
            <a:ext cx="134679" cy="389860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A6694BF0-2554-F39E-B09D-F413B9026291}"/>
              </a:ext>
            </a:extLst>
          </p:cNvPr>
          <p:cNvSpPr/>
          <p:nvPr/>
        </p:nvSpPr>
        <p:spPr>
          <a:xfrm>
            <a:off x="6365558" y="4679738"/>
            <a:ext cx="3133060" cy="55289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chemeClr val="tx1"/>
                </a:solidFill>
              </a:rPr>
              <a:t>Final Outcomes</a:t>
            </a:r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5" name="左大括号 34">
            <a:extLst>
              <a:ext uri="{FF2B5EF4-FFF2-40B4-BE49-F238E27FC236}">
                <a16:creationId xmlns:a16="http://schemas.microsoft.com/office/drawing/2014/main" id="{465439AD-0246-7E9A-84CC-9BA25F6F5918}"/>
              </a:ext>
            </a:extLst>
          </p:cNvPr>
          <p:cNvSpPr/>
          <p:nvPr/>
        </p:nvSpPr>
        <p:spPr>
          <a:xfrm>
            <a:off x="9523428" y="3566866"/>
            <a:ext cx="248093" cy="893135"/>
          </a:xfrm>
          <a:prstGeom prst="leftBrac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F5D1BC5C-3E21-447C-17A1-731FDCC11DCD}"/>
              </a:ext>
            </a:extLst>
          </p:cNvPr>
          <p:cNvSpPr/>
          <p:nvPr/>
        </p:nvSpPr>
        <p:spPr>
          <a:xfrm>
            <a:off x="9771521" y="3290419"/>
            <a:ext cx="2055629" cy="55289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chemeClr val="tx1"/>
                </a:solidFill>
              </a:rPr>
              <a:t>Assumptions based on constraints</a:t>
            </a:r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BA0FDA3F-0955-FC96-009C-ED9EDA528C9B}"/>
              </a:ext>
            </a:extLst>
          </p:cNvPr>
          <p:cNvSpPr/>
          <p:nvPr/>
        </p:nvSpPr>
        <p:spPr>
          <a:xfrm>
            <a:off x="9792786" y="4183554"/>
            <a:ext cx="2055629" cy="55289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chemeClr val="tx1"/>
                </a:solidFill>
              </a:rPr>
              <a:t>Feasibility analysis of the result</a:t>
            </a:r>
            <a:endParaRPr lang="zh-CN" altLang="en-US" sz="16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751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3">
            <a:extLst>
              <a:ext uri="{FF2B5EF4-FFF2-40B4-BE49-F238E27FC236}">
                <a16:creationId xmlns:a16="http://schemas.microsoft.com/office/drawing/2014/main" id="{B1F4F47B-4487-BD2A-0CD1-59C6C5217669}"/>
              </a:ext>
            </a:extLst>
          </p:cNvPr>
          <p:cNvSpPr txBox="1"/>
          <p:nvPr/>
        </p:nvSpPr>
        <p:spPr>
          <a:xfrm>
            <a:off x="316037" y="178895"/>
            <a:ext cx="408713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>
                <a:cs typeface="+mn-ea"/>
                <a:sym typeface="+mn-lt"/>
              </a:rPr>
              <a:t>Project Scope</a:t>
            </a:r>
            <a:endParaRPr lang="th-TH" altLang="zh-CN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48D2BF57-CF8A-19B9-A398-28304DF851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534994"/>
              </p:ext>
            </p:extLst>
          </p:nvPr>
        </p:nvGraphicFramePr>
        <p:xfrm>
          <a:off x="838200" y="1401763"/>
          <a:ext cx="10515597" cy="448056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49263132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666031295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180007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Establishing a Centralized Warehouse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Solving the Vehicle Routing Problem 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085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/>
                        <a:t>Benefits</a:t>
                      </a:r>
                      <a:endParaRPr lang="zh-CN" alt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Improved Storage Condition</a:t>
                      </a:r>
                    </a:p>
                    <a:p>
                      <a:r>
                        <a:rPr lang="en-US" altLang="zh-CN"/>
                        <a:t>Economies of Scale</a:t>
                      </a:r>
                    </a:p>
                    <a:p>
                      <a:r>
                        <a:rPr lang="en-US" altLang="zh-CN"/>
                        <a:t>Standardized Logistics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Optimized Routes</a:t>
                      </a:r>
                    </a:p>
                    <a:p>
                      <a:r>
                        <a:rPr lang="en-US" altLang="zh-CN"/>
                        <a:t>Dynamic Adaptability</a:t>
                      </a:r>
                    </a:p>
                    <a:p>
                      <a:r>
                        <a:rPr lang="en-US" altLang="zh-CN"/>
                        <a:t>Scalability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912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/>
                        <a:t>Challenges</a:t>
                      </a:r>
                      <a:endParaRPr lang="zh-CN" alt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Location Selection</a:t>
                      </a:r>
                    </a:p>
                    <a:p>
                      <a:r>
                        <a:rPr lang="en-US" altLang="zh-CN"/>
                        <a:t>Large Initial Investment</a:t>
                      </a:r>
                    </a:p>
                    <a:p>
                      <a:r>
                        <a:rPr lang="en-US" altLang="zh-CN"/>
                        <a:t>Regulatory and Environmental Concerns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Accurate and comprehensive data Requirements</a:t>
                      </a:r>
                    </a:p>
                    <a:p>
                      <a:r>
                        <a:rPr lang="en-US" altLang="zh-CN"/>
                        <a:t>Technological Infrastructure</a:t>
                      </a:r>
                    </a:p>
                    <a:p>
                      <a:r>
                        <a:rPr lang="en-US" altLang="zh-CN"/>
                        <a:t>Coordination Complexity (multiple stakeholders)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765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/>
                        <a:t>Suggestions</a:t>
                      </a:r>
                      <a:endParaRPr lang="zh-CN" altLang="en-US" sz="240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Considering the unique challenges and opportunities in the Amazon region, a combined approach integrating a centralized warehouse with VRP optimization may provide the most comprehensive solution.</a:t>
                      </a:r>
                    </a:p>
                    <a:p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But: Limited time – Using other proper algorithm like GA</a:t>
                      </a:r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120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868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048E51F-B058-3ADC-00FA-2359E9D020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9" t="21345" r="1151" b="12719"/>
          <a:stretch/>
        </p:blipFill>
        <p:spPr>
          <a:xfrm>
            <a:off x="182426" y="1027502"/>
            <a:ext cx="11831057" cy="452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02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0">
            <a:extLst>
              <a:ext uri="{FF2B5EF4-FFF2-40B4-BE49-F238E27FC236}">
                <a16:creationId xmlns:a16="http://schemas.microsoft.com/office/drawing/2014/main" id="{CAFA942A-EA42-17C1-349B-8C6AD4800A8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142874" y="142875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7" name="Shape 21047">
            <a:extLst>
              <a:ext uri="{FF2B5EF4-FFF2-40B4-BE49-F238E27FC236}">
                <a16:creationId xmlns:a16="http://schemas.microsoft.com/office/drawing/2014/main" id="{D8A237D2-4896-2458-9273-12E0D510CB03}"/>
              </a:ext>
            </a:extLst>
          </p:cNvPr>
          <p:cNvSpPr>
            <a:spLocks noGrp="1"/>
          </p:cNvSpPr>
          <p:nvPr/>
        </p:nvSpPr>
        <p:spPr>
          <a:xfrm>
            <a:off x="8882750" y="6499226"/>
            <a:ext cx="2845541" cy="365125"/>
          </a:xfrm>
          <a:prstGeom prst="rect">
            <a:avLst/>
          </a:prstGeom>
          <a:extLst>
            <a:ext uri="{C572A759-6A51-4108-AA02-DFA0A04FC94B}">
              <ma14:wrappingTextBoxFlag xmlns="" xmlns:p14="http://schemas.microsoft.com/office/powerpoint/2010/main" xmlns:mc="http://schemas.openxmlformats.org/markup-compatibility/2006" xmlns:ma14="http://schemas.microsoft.com/office/mac/drawingml/2011/main" xmlns:lc="http://schemas.openxmlformats.org/drawingml/2006/lockedCanvas" val="1"/>
            </a:ext>
          </a:extLst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FFFFFF"/>
                </a:solidFill>
                <a:latin typeface="+mn-lt"/>
                <a:cs typeface="+mn-ea"/>
                <a:sym typeface="+mn-lt"/>
              </a:rPr>
              <a:pPr lvl="0">
                <a:defRPr>
                  <a:solidFill>
                    <a:srgbClr val="000000"/>
                  </a:solidFill>
                </a:defRPr>
              </a:pPr>
              <a:t>2</a:t>
            </a:fld>
            <a:endParaRPr>
              <a:solidFill>
                <a:srgbClr val="FFFFFF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58" name="Shape 21048">
            <a:extLst>
              <a:ext uri="{FF2B5EF4-FFF2-40B4-BE49-F238E27FC236}">
                <a16:creationId xmlns:a16="http://schemas.microsoft.com/office/drawing/2014/main" id="{31AC860A-7669-A5EA-F6E2-461AC7802AF5}"/>
              </a:ext>
            </a:extLst>
          </p:cNvPr>
          <p:cNvSpPr/>
          <p:nvPr/>
        </p:nvSpPr>
        <p:spPr>
          <a:xfrm>
            <a:off x="136990" y="-15476"/>
            <a:ext cx="14074493" cy="74604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27" y="6813"/>
                </a:moveTo>
                <a:cubicBezTo>
                  <a:pt x="18544" y="6813"/>
                  <a:pt x="17655" y="8355"/>
                  <a:pt x="17655" y="10258"/>
                </a:cubicBezTo>
                <a:cubicBezTo>
                  <a:pt x="17655" y="10277"/>
                  <a:pt x="17655" y="10277"/>
                  <a:pt x="17655" y="10277"/>
                </a:cubicBezTo>
                <a:cubicBezTo>
                  <a:pt x="17655" y="11780"/>
                  <a:pt x="16961" y="13017"/>
                  <a:pt x="16094" y="13017"/>
                </a:cubicBezTo>
                <a:cubicBezTo>
                  <a:pt x="15238" y="13017"/>
                  <a:pt x="14534" y="11780"/>
                  <a:pt x="14534" y="10277"/>
                </a:cubicBezTo>
                <a:cubicBezTo>
                  <a:pt x="14534" y="10258"/>
                  <a:pt x="14534" y="10258"/>
                  <a:pt x="14534" y="10258"/>
                </a:cubicBezTo>
                <a:cubicBezTo>
                  <a:pt x="14534" y="8355"/>
                  <a:pt x="13656" y="6813"/>
                  <a:pt x="12572" y="6813"/>
                </a:cubicBezTo>
                <a:cubicBezTo>
                  <a:pt x="11477" y="6813"/>
                  <a:pt x="10599" y="8355"/>
                  <a:pt x="10599" y="10258"/>
                </a:cubicBezTo>
                <a:cubicBezTo>
                  <a:pt x="10599" y="10277"/>
                  <a:pt x="10599" y="10277"/>
                  <a:pt x="10599" y="10277"/>
                </a:cubicBezTo>
                <a:cubicBezTo>
                  <a:pt x="10599" y="11780"/>
                  <a:pt x="9895" y="13017"/>
                  <a:pt x="9039" y="13017"/>
                </a:cubicBezTo>
                <a:cubicBezTo>
                  <a:pt x="8172" y="13017"/>
                  <a:pt x="7478" y="11780"/>
                  <a:pt x="7478" y="10277"/>
                </a:cubicBezTo>
                <a:cubicBezTo>
                  <a:pt x="7478" y="10258"/>
                  <a:pt x="7478" y="10258"/>
                  <a:pt x="7478" y="10258"/>
                </a:cubicBezTo>
                <a:cubicBezTo>
                  <a:pt x="7478" y="8355"/>
                  <a:pt x="6589" y="6813"/>
                  <a:pt x="5506" y="6813"/>
                </a:cubicBezTo>
                <a:cubicBezTo>
                  <a:pt x="4422" y="6813"/>
                  <a:pt x="3533" y="8355"/>
                  <a:pt x="3533" y="10258"/>
                </a:cubicBezTo>
                <a:cubicBezTo>
                  <a:pt x="3533" y="10277"/>
                  <a:pt x="3533" y="10277"/>
                  <a:pt x="3533" y="10277"/>
                </a:cubicBezTo>
                <a:cubicBezTo>
                  <a:pt x="3533" y="11780"/>
                  <a:pt x="2840" y="13017"/>
                  <a:pt x="1973" y="13017"/>
                </a:cubicBezTo>
                <a:cubicBezTo>
                  <a:pt x="1116" y="13017"/>
                  <a:pt x="412" y="11780"/>
                  <a:pt x="412" y="10277"/>
                </a:cubicBezTo>
                <a:cubicBezTo>
                  <a:pt x="412" y="0"/>
                  <a:pt x="412" y="0"/>
                  <a:pt x="41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0277"/>
                  <a:pt x="0" y="10277"/>
                  <a:pt x="0" y="10277"/>
                </a:cubicBezTo>
                <a:cubicBezTo>
                  <a:pt x="0" y="12180"/>
                  <a:pt x="889" y="13721"/>
                  <a:pt x="1973" y="13721"/>
                </a:cubicBezTo>
                <a:cubicBezTo>
                  <a:pt x="3067" y="13721"/>
                  <a:pt x="3945" y="12180"/>
                  <a:pt x="3945" y="10277"/>
                </a:cubicBezTo>
                <a:cubicBezTo>
                  <a:pt x="3945" y="10258"/>
                  <a:pt x="3945" y="10258"/>
                  <a:pt x="3945" y="10258"/>
                </a:cubicBezTo>
                <a:cubicBezTo>
                  <a:pt x="3945" y="8754"/>
                  <a:pt x="4639" y="7517"/>
                  <a:pt x="5506" y="7517"/>
                </a:cubicBezTo>
                <a:cubicBezTo>
                  <a:pt x="6362" y="7517"/>
                  <a:pt x="7066" y="8754"/>
                  <a:pt x="7066" y="10258"/>
                </a:cubicBezTo>
                <a:cubicBezTo>
                  <a:pt x="7066" y="10277"/>
                  <a:pt x="7066" y="10277"/>
                  <a:pt x="7066" y="10277"/>
                </a:cubicBezTo>
                <a:cubicBezTo>
                  <a:pt x="7066" y="12180"/>
                  <a:pt x="7944" y="13721"/>
                  <a:pt x="9039" y="13721"/>
                </a:cubicBezTo>
                <a:cubicBezTo>
                  <a:pt x="10123" y="13721"/>
                  <a:pt x="11011" y="12180"/>
                  <a:pt x="11011" y="10277"/>
                </a:cubicBezTo>
                <a:cubicBezTo>
                  <a:pt x="11011" y="10258"/>
                  <a:pt x="11011" y="10258"/>
                  <a:pt x="11011" y="10258"/>
                </a:cubicBezTo>
                <a:cubicBezTo>
                  <a:pt x="11011" y="8754"/>
                  <a:pt x="11705" y="7517"/>
                  <a:pt x="12572" y="7517"/>
                </a:cubicBezTo>
                <a:cubicBezTo>
                  <a:pt x="13428" y="7517"/>
                  <a:pt x="14133" y="8754"/>
                  <a:pt x="14133" y="10258"/>
                </a:cubicBezTo>
                <a:cubicBezTo>
                  <a:pt x="14133" y="10277"/>
                  <a:pt x="14133" y="10277"/>
                  <a:pt x="14133" y="10277"/>
                </a:cubicBezTo>
                <a:cubicBezTo>
                  <a:pt x="14133" y="12180"/>
                  <a:pt x="15011" y="13721"/>
                  <a:pt x="16094" y="13721"/>
                </a:cubicBezTo>
                <a:cubicBezTo>
                  <a:pt x="17189" y="13721"/>
                  <a:pt x="18067" y="12180"/>
                  <a:pt x="18067" y="10277"/>
                </a:cubicBezTo>
                <a:cubicBezTo>
                  <a:pt x="18067" y="10258"/>
                  <a:pt x="18067" y="10258"/>
                  <a:pt x="18067" y="10258"/>
                </a:cubicBezTo>
                <a:cubicBezTo>
                  <a:pt x="18067" y="8754"/>
                  <a:pt x="18771" y="7517"/>
                  <a:pt x="19627" y="7517"/>
                </a:cubicBezTo>
                <a:cubicBezTo>
                  <a:pt x="20495" y="7517"/>
                  <a:pt x="21188" y="8754"/>
                  <a:pt x="21188" y="10258"/>
                </a:cubicBezTo>
                <a:cubicBezTo>
                  <a:pt x="21188" y="21581"/>
                  <a:pt x="21188" y="21581"/>
                  <a:pt x="21188" y="21581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10258"/>
                  <a:pt x="21600" y="10258"/>
                  <a:pt x="21600" y="10258"/>
                </a:cubicBezTo>
                <a:cubicBezTo>
                  <a:pt x="21600" y="8355"/>
                  <a:pt x="20722" y="6813"/>
                  <a:pt x="19627" y="6813"/>
                </a:cubicBezTo>
                <a:close/>
              </a:path>
            </a:pathLst>
          </a:custGeom>
          <a:solidFill>
            <a:srgbClr val="9AB206"/>
          </a:solidFill>
          <a:ln w="12700">
            <a:miter lim="400000"/>
          </a:ln>
        </p:spPr>
        <p:txBody>
          <a:bodyPr lIns="60960" tIns="60960" rIns="60960" bIns="6096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189">
              <a:defRPr sz="5600">
                <a:latin typeface="Gill Sans"/>
                <a:ea typeface="Gill Sans"/>
                <a:cs typeface="Gill Sans"/>
                <a:sym typeface="Gill Sans"/>
              </a:defRPr>
            </a:pPr>
            <a:endParaRPr sz="7466">
              <a:cs typeface="+mn-ea"/>
              <a:sym typeface="+mn-lt"/>
            </a:endParaRPr>
          </a:p>
        </p:txBody>
      </p:sp>
      <p:sp>
        <p:nvSpPr>
          <p:cNvPr id="94" name="Shape 21049">
            <a:extLst>
              <a:ext uri="{FF2B5EF4-FFF2-40B4-BE49-F238E27FC236}">
                <a16:creationId xmlns:a16="http://schemas.microsoft.com/office/drawing/2014/main" id="{8048BC3A-8961-0BBE-8767-55F1D2E9F33F}"/>
              </a:ext>
            </a:extLst>
          </p:cNvPr>
          <p:cNvSpPr/>
          <p:nvPr/>
        </p:nvSpPr>
        <p:spPr>
          <a:xfrm>
            <a:off x="780429" y="2917490"/>
            <a:ext cx="1219201" cy="1219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5CD3A"/>
          </a:solidFill>
          <a:ln w="12700" cap="flat">
            <a:noFill/>
            <a:miter lim="400000"/>
          </a:ln>
          <a:effectLst/>
        </p:spPr>
        <p:txBody>
          <a:bodyPr wrap="square" lIns="162559" tIns="162559" rIns="162559" bIns="162559" numCol="1" anchor="t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189">
              <a:lnSpc>
                <a:spcPct val="90000"/>
              </a:lnSpc>
              <a:defRPr sz="14800">
                <a:latin typeface="Gill Sans"/>
                <a:ea typeface="Gill Sans"/>
                <a:cs typeface="Gill Sans"/>
                <a:sym typeface="Gill Sans"/>
              </a:defRPr>
            </a:pPr>
            <a:endParaRPr sz="19733">
              <a:cs typeface="+mn-ea"/>
              <a:sym typeface="+mn-lt"/>
            </a:endParaRPr>
          </a:p>
        </p:txBody>
      </p:sp>
      <p:sp>
        <p:nvSpPr>
          <p:cNvPr id="92" name="Shape 21052">
            <a:extLst>
              <a:ext uri="{FF2B5EF4-FFF2-40B4-BE49-F238E27FC236}">
                <a16:creationId xmlns:a16="http://schemas.microsoft.com/office/drawing/2014/main" id="{2D60E086-1505-190E-BE02-D0246F0DC31E}"/>
              </a:ext>
            </a:extLst>
          </p:cNvPr>
          <p:cNvSpPr/>
          <p:nvPr/>
        </p:nvSpPr>
        <p:spPr>
          <a:xfrm>
            <a:off x="3103167" y="2906712"/>
            <a:ext cx="1219201" cy="1219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A7B09"/>
          </a:solidFill>
          <a:ln w="12700" cap="flat">
            <a:noFill/>
            <a:miter lim="400000"/>
          </a:ln>
          <a:effectLst/>
        </p:spPr>
        <p:txBody>
          <a:bodyPr wrap="square" lIns="162559" tIns="162559" rIns="162559" bIns="162559" numCol="1" anchor="t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189">
              <a:lnSpc>
                <a:spcPct val="90000"/>
              </a:lnSpc>
              <a:defRPr sz="14800">
                <a:latin typeface="Gill Sans"/>
                <a:ea typeface="Gill Sans"/>
                <a:cs typeface="Gill Sans"/>
                <a:sym typeface="Gill Sans"/>
              </a:defRPr>
            </a:pPr>
            <a:endParaRPr sz="19733">
              <a:cs typeface="+mn-ea"/>
              <a:sym typeface="+mn-lt"/>
            </a:endParaRPr>
          </a:p>
        </p:txBody>
      </p:sp>
      <p:sp>
        <p:nvSpPr>
          <p:cNvPr id="90" name="Shape 21058">
            <a:extLst>
              <a:ext uri="{FF2B5EF4-FFF2-40B4-BE49-F238E27FC236}">
                <a16:creationId xmlns:a16="http://schemas.microsoft.com/office/drawing/2014/main" id="{2C8C6C81-2085-92EB-51D5-7AC6B8428E4F}"/>
              </a:ext>
            </a:extLst>
          </p:cNvPr>
          <p:cNvSpPr/>
          <p:nvPr/>
        </p:nvSpPr>
        <p:spPr>
          <a:xfrm>
            <a:off x="7707184" y="2907975"/>
            <a:ext cx="1219201" cy="1219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A7B09"/>
          </a:solidFill>
          <a:ln w="12700" cap="flat">
            <a:noFill/>
            <a:miter lim="400000"/>
          </a:ln>
          <a:effectLst/>
        </p:spPr>
        <p:txBody>
          <a:bodyPr wrap="square" lIns="162559" tIns="162559" rIns="162559" bIns="162559" numCol="1" anchor="t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189">
              <a:lnSpc>
                <a:spcPct val="90000"/>
              </a:lnSpc>
              <a:defRPr sz="14800">
                <a:latin typeface="Gill Sans"/>
                <a:ea typeface="Gill Sans"/>
                <a:cs typeface="Gill Sans"/>
                <a:sym typeface="Gill Sans"/>
              </a:defRPr>
            </a:pPr>
            <a:endParaRPr sz="19733">
              <a:cs typeface="+mn-ea"/>
              <a:sym typeface="+mn-lt"/>
            </a:endParaRPr>
          </a:p>
        </p:txBody>
      </p:sp>
      <p:sp>
        <p:nvSpPr>
          <p:cNvPr id="88" name="Shape 21061">
            <a:extLst>
              <a:ext uri="{FF2B5EF4-FFF2-40B4-BE49-F238E27FC236}">
                <a16:creationId xmlns:a16="http://schemas.microsoft.com/office/drawing/2014/main" id="{67408829-A40E-2F61-7DBD-AF5DB6DAC6C0}"/>
              </a:ext>
            </a:extLst>
          </p:cNvPr>
          <p:cNvSpPr/>
          <p:nvPr/>
        </p:nvSpPr>
        <p:spPr>
          <a:xfrm>
            <a:off x="5451313" y="2922842"/>
            <a:ext cx="1219201" cy="1219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AB206"/>
          </a:solidFill>
          <a:ln w="12700" cap="flat">
            <a:noFill/>
            <a:miter lim="400000"/>
          </a:ln>
          <a:effectLst/>
        </p:spPr>
        <p:txBody>
          <a:bodyPr wrap="square" lIns="162559" tIns="162559" rIns="162559" bIns="162559" numCol="1" anchor="t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189">
              <a:lnSpc>
                <a:spcPct val="90000"/>
              </a:lnSpc>
              <a:defRPr sz="14800">
                <a:latin typeface="Gill Sans"/>
                <a:ea typeface="Gill Sans"/>
                <a:cs typeface="Gill Sans"/>
                <a:sym typeface="Gill Sans"/>
              </a:defRPr>
            </a:pPr>
            <a:endParaRPr sz="19733">
              <a:cs typeface="+mn-ea"/>
              <a:sym typeface="+mn-lt"/>
            </a:endParaRPr>
          </a:p>
        </p:txBody>
      </p:sp>
      <p:grpSp>
        <p:nvGrpSpPr>
          <p:cNvPr id="63" name="Group 21071">
            <a:extLst>
              <a:ext uri="{FF2B5EF4-FFF2-40B4-BE49-F238E27FC236}">
                <a16:creationId xmlns:a16="http://schemas.microsoft.com/office/drawing/2014/main" id="{2F6394B1-4CCB-D48F-4B4A-FA879BE7FEB5}"/>
              </a:ext>
            </a:extLst>
          </p:cNvPr>
          <p:cNvGrpSpPr/>
          <p:nvPr/>
        </p:nvGrpSpPr>
        <p:grpSpPr>
          <a:xfrm>
            <a:off x="1156638" y="4879241"/>
            <a:ext cx="531644" cy="531645"/>
            <a:chOff x="1859106" y="4486333"/>
            <a:chExt cx="1063285" cy="1063285"/>
          </a:xfrm>
        </p:grpSpPr>
        <p:grpSp>
          <p:nvGrpSpPr>
            <p:cNvPr id="84" name="Group 21069">
              <a:extLst>
                <a:ext uri="{FF2B5EF4-FFF2-40B4-BE49-F238E27FC236}">
                  <a16:creationId xmlns:a16="http://schemas.microsoft.com/office/drawing/2014/main" id="{96982B7E-C341-024A-304C-5C6274AEEBA2}"/>
                </a:ext>
              </a:extLst>
            </p:cNvPr>
            <p:cNvGrpSpPr/>
            <p:nvPr/>
          </p:nvGrpSpPr>
          <p:grpSpPr>
            <a:xfrm>
              <a:off x="1859106" y="4486333"/>
              <a:ext cx="1063285" cy="1063285"/>
              <a:chOff x="1859106" y="4486333"/>
              <a:chExt cx="1063284" cy="1063284"/>
            </a:xfrm>
          </p:grpSpPr>
          <p:sp>
            <p:nvSpPr>
              <p:cNvPr id="86" name="Shape 21067">
                <a:extLst>
                  <a:ext uri="{FF2B5EF4-FFF2-40B4-BE49-F238E27FC236}">
                    <a16:creationId xmlns:a16="http://schemas.microsoft.com/office/drawing/2014/main" id="{2F45AA70-EA88-F2C7-757E-AB91D7FE4630}"/>
                  </a:ext>
                </a:extLst>
              </p:cNvPr>
              <p:cNvSpPr/>
              <p:nvPr/>
            </p:nvSpPr>
            <p:spPr>
              <a:xfrm>
                <a:off x="1859106" y="4486333"/>
                <a:ext cx="1063284" cy="1063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DCDE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62559" tIns="162559" rIns="162559" bIns="162559" numCol="1" anchor="t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189">
                  <a:lnSpc>
                    <a:spcPct val="90000"/>
                  </a:lnSpc>
                  <a:defRPr sz="14800"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9733">
                  <a:cs typeface="+mn-ea"/>
                  <a:sym typeface="+mn-lt"/>
                </a:endParaRPr>
              </a:p>
            </p:txBody>
          </p:sp>
          <p:sp>
            <p:nvSpPr>
              <p:cNvPr id="87" name="Shape 21068">
                <a:extLst>
                  <a:ext uri="{FF2B5EF4-FFF2-40B4-BE49-F238E27FC236}">
                    <a16:creationId xmlns:a16="http://schemas.microsoft.com/office/drawing/2014/main" id="{F51372FA-9782-8D80-604E-B1252E426E31}"/>
                  </a:ext>
                </a:extLst>
              </p:cNvPr>
              <p:cNvSpPr/>
              <p:nvPr/>
            </p:nvSpPr>
            <p:spPr>
              <a:xfrm>
                <a:off x="1982463" y="4609690"/>
                <a:ext cx="816569" cy="816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3D424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62559" tIns="162559" rIns="162559" bIns="162559" numCol="1" anchor="t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189">
                  <a:lnSpc>
                    <a:spcPct val="90000"/>
                  </a:lnSpc>
                  <a:defRPr sz="14800"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9733">
                  <a:cs typeface="+mn-ea"/>
                  <a:sym typeface="+mn-lt"/>
                </a:endParaRPr>
              </a:p>
            </p:txBody>
          </p:sp>
        </p:grpSp>
        <p:sp>
          <p:nvSpPr>
            <p:cNvPr id="85" name="Shape 21070">
              <a:extLst>
                <a:ext uri="{FF2B5EF4-FFF2-40B4-BE49-F238E27FC236}">
                  <a16:creationId xmlns:a16="http://schemas.microsoft.com/office/drawing/2014/main" id="{6A719B12-DFE9-FDA5-3D3B-942EAEC1FA60}"/>
                </a:ext>
              </a:extLst>
            </p:cNvPr>
            <p:cNvSpPr/>
            <p:nvPr/>
          </p:nvSpPr>
          <p:spPr>
            <a:xfrm>
              <a:off x="2193817" y="4743914"/>
              <a:ext cx="459525" cy="6059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p14="http://schemas.microsoft.com/office/powerpoint/2010/main" xmlns:mc="http://schemas.openxmlformats.org/markup-compatibility/2006" xmlns:ma14="http://schemas.microsoft.com/office/mac/drawingml/2011/main" xmlns:lc="http://schemas.openxmlformats.org/drawingml/2006/lockedCanvas" val="1"/>
              </a:ext>
            </a:extLst>
          </p:spPr>
          <p:txBody>
            <a:bodyPr wrap="none" lIns="67733" tIns="67733" rIns="67733" bIns="67733" numCol="1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9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120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1。</a:t>
              </a:r>
              <a:endParaRPr sz="24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64" name="Group 21076">
            <a:extLst>
              <a:ext uri="{FF2B5EF4-FFF2-40B4-BE49-F238E27FC236}">
                <a16:creationId xmlns:a16="http://schemas.microsoft.com/office/drawing/2014/main" id="{17F8A928-507D-3C76-4014-3B4787DD54EF}"/>
              </a:ext>
            </a:extLst>
          </p:cNvPr>
          <p:cNvGrpSpPr/>
          <p:nvPr/>
        </p:nvGrpSpPr>
        <p:grpSpPr>
          <a:xfrm>
            <a:off x="5830812" y="4863610"/>
            <a:ext cx="531644" cy="531645"/>
            <a:chOff x="6866653" y="4411171"/>
            <a:chExt cx="1063285" cy="1063285"/>
          </a:xfrm>
        </p:grpSpPr>
        <p:grpSp>
          <p:nvGrpSpPr>
            <p:cNvPr id="80" name="Group 21074">
              <a:extLst>
                <a:ext uri="{FF2B5EF4-FFF2-40B4-BE49-F238E27FC236}">
                  <a16:creationId xmlns:a16="http://schemas.microsoft.com/office/drawing/2014/main" id="{C1B9B533-8449-74DA-43EF-E44B0BD01CE3}"/>
                </a:ext>
              </a:extLst>
            </p:cNvPr>
            <p:cNvGrpSpPr/>
            <p:nvPr/>
          </p:nvGrpSpPr>
          <p:grpSpPr>
            <a:xfrm>
              <a:off x="6866653" y="4411171"/>
              <a:ext cx="1063285" cy="1063285"/>
              <a:chOff x="6866653" y="4411171"/>
              <a:chExt cx="1063284" cy="1063284"/>
            </a:xfrm>
          </p:grpSpPr>
          <p:sp>
            <p:nvSpPr>
              <p:cNvPr id="82" name="Shape 21072">
                <a:extLst>
                  <a:ext uri="{FF2B5EF4-FFF2-40B4-BE49-F238E27FC236}">
                    <a16:creationId xmlns:a16="http://schemas.microsoft.com/office/drawing/2014/main" id="{42B6BB1F-254C-C6A8-2AB6-A9D8B233C76C}"/>
                  </a:ext>
                </a:extLst>
              </p:cNvPr>
              <p:cNvSpPr/>
              <p:nvPr/>
            </p:nvSpPr>
            <p:spPr>
              <a:xfrm>
                <a:off x="6866653" y="4411171"/>
                <a:ext cx="1063284" cy="1063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DCDE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62559" tIns="162559" rIns="162559" bIns="162559" numCol="1" anchor="t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189">
                  <a:lnSpc>
                    <a:spcPct val="90000"/>
                  </a:lnSpc>
                  <a:defRPr sz="14800"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9733">
                  <a:cs typeface="+mn-ea"/>
                  <a:sym typeface="+mn-lt"/>
                </a:endParaRPr>
              </a:p>
            </p:txBody>
          </p:sp>
          <p:sp>
            <p:nvSpPr>
              <p:cNvPr id="83" name="Shape 21073">
                <a:extLst>
                  <a:ext uri="{FF2B5EF4-FFF2-40B4-BE49-F238E27FC236}">
                    <a16:creationId xmlns:a16="http://schemas.microsoft.com/office/drawing/2014/main" id="{655079FD-04FC-78D1-F1C0-D9071F4E14E9}"/>
                  </a:ext>
                </a:extLst>
              </p:cNvPr>
              <p:cNvSpPr/>
              <p:nvPr/>
            </p:nvSpPr>
            <p:spPr>
              <a:xfrm>
                <a:off x="6990010" y="4534528"/>
                <a:ext cx="816569" cy="816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3D424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62559" tIns="162559" rIns="162559" bIns="162559" numCol="1" anchor="t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189">
                  <a:lnSpc>
                    <a:spcPct val="90000"/>
                  </a:lnSpc>
                  <a:defRPr sz="14800"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9733">
                  <a:cs typeface="+mn-ea"/>
                  <a:sym typeface="+mn-lt"/>
                </a:endParaRPr>
              </a:p>
            </p:txBody>
          </p:sp>
        </p:grpSp>
        <p:sp>
          <p:nvSpPr>
            <p:cNvPr id="81" name="Shape 21075">
              <a:extLst>
                <a:ext uri="{FF2B5EF4-FFF2-40B4-BE49-F238E27FC236}">
                  <a16:creationId xmlns:a16="http://schemas.microsoft.com/office/drawing/2014/main" id="{1836A82B-E046-C80E-C373-D1D9ED4BF11D}"/>
                </a:ext>
              </a:extLst>
            </p:cNvPr>
            <p:cNvSpPr/>
            <p:nvPr/>
          </p:nvSpPr>
          <p:spPr>
            <a:xfrm>
              <a:off x="7181900" y="4629828"/>
              <a:ext cx="459525" cy="6059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p14="http://schemas.microsoft.com/office/powerpoint/2010/main" xmlns:mc="http://schemas.openxmlformats.org/markup-compatibility/2006" xmlns:ma14="http://schemas.microsoft.com/office/mac/drawingml/2011/main" xmlns:lc="http://schemas.openxmlformats.org/drawingml/2006/lockedCanvas" val="1"/>
              </a:ext>
            </a:extLst>
          </p:spPr>
          <p:txBody>
            <a:bodyPr wrap="none" lIns="67733" tIns="67733" rIns="67733" bIns="67733" numCol="1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9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120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3。</a:t>
              </a:r>
              <a:endParaRPr sz="24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65" name="Group 21086">
            <a:extLst>
              <a:ext uri="{FF2B5EF4-FFF2-40B4-BE49-F238E27FC236}">
                <a16:creationId xmlns:a16="http://schemas.microsoft.com/office/drawing/2014/main" id="{64BC29C5-1AC4-7753-78A4-6274A5CDDD1F}"/>
              </a:ext>
            </a:extLst>
          </p:cNvPr>
          <p:cNvGrpSpPr/>
          <p:nvPr/>
        </p:nvGrpSpPr>
        <p:grpSpPr>
          <a:xfrm>
            <a:off x="3435040" y="1705498"/>
            <a:ext cx="531644" cy="531645"/>
            <a:chOff x="4351819" y="1895997"/>
            <a:chExt cx="1063285" cy="1063285"/>
          </a:xfrm>
        </p:grpSpPr>
        <p:grpSp>
          <p:nvGrpSpPr>
            <p:cNvPr id="76" name="Group 21084">
              <a:extLst>
                <a:ext uri="{FF2B5EF4-FFF2-40B4-BE49-F238E27FC236}">
                  <a16:creationId xmlns:a16="http://schemas.microsoft.com/office/drawing/2014/main" id="{ECFE80B5-EFA4-975B-E103-C447551BEFD4}"/>
                </a:ext>
              </a:extLst>
            </p:cNvPr>
            <p:cNvGrpSpPr/>
            <p:nvPr/>
          </p:nvGrpSpPr>
          <p:grpSpPr>
            <a:xfrm>
              <a:off x="4351819" y="1895997"/>
              <a:ext cx="1063285" cy="1063285"/>
              <a:chOff x="4351819" y="1895997"/>
              <a:chExt cx="1063284" cy="1063284"/>
            </a:xfrm>
          </p:grpSpPr>
          <p:sp>
            <p:nvSpPr>
              <p:cNvPr id="78" name="Shape 21082">
                <a:extLst>
                  <a:ext uri="{FF2B5EF4-FFF2-40B4-BE49-F238E27FC236}">
                    <a16:creationId xmlns:a16="http://schemas.microsoft.com/office/drawing/2014/main" id="{7B03F33C-0F82-12AF-D3C7-DD2385F3B7BE}"/>
                  </a:ext>
                </a:extLst>
              </p:cNvPr>
              <p:cNvSpPr/>
              <p:nvPr/>
            </p:nvSpPr>
            <p:spPr>
              <a:xfrm>
                <a:off x="4351819" y="1895997"/>
                <a:ext cx="1063284" cy="1063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DCDE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62559" tIns="162559" rIns="162559" bIns="162559" numCol="1" anchor="t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189">
                  <a:lnSpc>
                    <a:spcPct val="90000"/>
                  </a:lnSpc>
                  <a:defRPr sz="14800"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9733">
                  <a:cs typeface="+mn-ea"/>
                  <a:sym typeface="+mn-lt"/>
                </a:endParaRPr>
              </a:p>
            </p:txBody>
          </p:sp>
          <p:sp>
            <p:nvSpPr>
              <p:cNvPr id="79" name="Shape 21083">
                <a:extLst>
                  <a:ext uri="{FF2B5EF4-FFF2-40B4-BE49-F238E27FC236}">
                    <a16:creationId xmlns:a16="http://schemas.microsoft.com/office/drawing/2014/main" id="{87D30565-1A01-60FE-FFA5-2D74245E93CA}"/>
                  </a:ext>
                </a:extLst>
              </p:cNvPr>
              <p:cNvSpPr/>
              <p:nvPr/>
            </p:nvSpPr>
            <p:spPr>
              <a:xfrm>
                <a:off x="4475176" y="2019354"/>
                <a:ext cx="816569" cy="816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3D424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62559" tIns="162559" rIns="162559" bIns="162559" numCol="1" anchor="t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189">
                  <a:lnSpc>
                    <a:spcPct val="90000"/>
                  </a:lnSpc>
                  <a:defRPr sz="14800"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9733">
                  <a:cs typeface="+mn-ea"/>
                  <a:sym typeface="+mn-lt"/>
                </a:endParaRPr>
              </a:p>
            </p:txBody>
          </p:sp>
        </p:grpSp>
        <p:sp>
          <p:nvSpPr>
            <p:cNvPr id="77" name="Shape 21085">
              <a:extLst>
                <a:ext uri="{FF2B5EF4-FFF2-40B4-BE49-F238E27FC236}">
                  <a16:creationId xmlns:a16="http://schemas.microsoft.com/office/drawing/2014/main" id="{7C1AC773-BF2D-35D2-601F-D903C273B2FF}"/>
                </a:ext>
              </a:extLst>
            </p:cNvPr>
            <p:cNvSpPr/>
            <p:nvPr/>
          </p:nvSpPr>
          <p:spPr>
            <a:xfrm>
              <a:off x="4680196" y="2139198"/>
              <a:ext cx="459527" cy="6059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p14="http://schemas.microsoft.com/office/powerpoint/2010/main" xmlns:mc="http://schemas.openxmlformats.org/markup-compatibility/2006" xmlns:ma14="http://schemas.microsoft.com/office/mac/drawingml/2011/main" xmlns:lc="http://schemas.openxmlformats.org/drawingml/2006/lockedCanvas" val="1"/>
              </a:ext>
            </a:extLst>
          </p:spPr>
          <p:txBody>
            <a:bodyPr wrap="none" lIns="67733" tIns="67733" rIns="67733" bIns="67733" numCol="1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lnSpc>
                  <a:spcPct val="9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120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2。</a:t>
              </a:r>
              <a:endParaRPr sz="24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66" name="Group 21091">
            <a:extLst>
              <a:ext uri="{FF2B5EF4-FFF2-40B4-BE49-F238E27FC236}">
                <a16:creationId xmlns:a16="http://schemas.microsoft.com/office/drawing/2014/main" id="{EB60F1F3-88A5-96A3-579F-A94ABF94845F}"/>
              </a:ext>
            </a:extLst>
          </p:cNvPr>
          <p:cNvGrpSpPr/>
          <p:nvPr/>
        </p:nvGrpSpPr>
        <p:grpSpPr>
          <a:xfrm>
            <a:off x="8055931" y="1684672"/>
            <a:ext cx="531644" cy="531645"/>
            <a:chOff x="9389428" y="1851358"/>
            <a:chExt cx="1063285" cy="1063285"/>
          </a:xfrm>
        </p:grpSpPr>
        <p:grpSp>
          <p:nvGrpSpPr>
            <p:cNvPr id="72" name="Group 21089">
              <a:extLst>
                <a:ext uri="{FF2B5EF4-FFF2-40B4-BE49-F238E27FC236}">
                  <a16:creationId xmlns:a16="http://schemas.microsoft.com/office/drawing/2014/main" id="{B3E3174A-4FD0-AD47-2C94-AA8566B40CAE}"/>
                </a:ext>
              </a:extLst>
            </p:cNvPr>
            <p:cNvGrpSpPr/>
            <p:nvPr/>
          </p:nvGrpSpPr>
          <p:grpSpPr>
            <a:xfrm>
              <a:off x="9389428" y="1851358"/>
              <a:ext cx="1063285" cy="1063285"/>
              <a:chOff x="9389428" y="1851358"/>
              <a:chExt cx="1063284" cy="1063284"/>
            </a:xfrm>
          </p:grpSpPr>
          <p:sp>
            <p:nvSpPr>
              <p:cNvPr id="74" name="Shape 21087">
                <a:extLst>
                  <a:ext uri="{FF2B5EF4-FFF2-40B4-BE49-F238E27FC236}">
                    <a16:creationId xmlns:a16="http://schemas.microsoft.com/office/drawing/2014/main" id="{F79B211A-73A6-E574-434D-57B254AEBF78}"/>
                  </a:ext>
                </a:extLst>
              </p:cNvPr>
              <p:cNvSpPr/>
              <p:nvPr/>
            </p:nvSpPr>
            <p:spPr>
              <a:xfrm>
                <a:off x="9389428" y="1851358"/>
                <a:ext cx="1063284" cy="1063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DCDE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62559" tIns="162559" rIns="162559" bIns="162559" numCol="1" anchor="t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189">
                  <a:lnSpc>
                    <a:spcPct val="90000"/>
                  </a:lnSpc>
                  <a:defRPr sz="14800"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9733">
                  <a:cs typeface="+mn-ea"/>
                  <a:sym typeface="+mn-lt"/>
                </a:endParaRPr>
              </a:p>
            </p:txBody>
          </p:sp>
          <p:sp>
            <p:nvSpPr>
              <p:cNvPr id="75" name="Shape 21088">
                <a:extLst>
                  <a:ext uri="{FF2B5EF4-FFF2-40B4-BE49-F238E27FC236}">
                    <a16:creationId xmlns:a16="http://schemas.microsoft.com/office/drawing/2014/main" id="{5DCADBD0-3A29-2A6B-B9ED-B9AC10397926}"/>
                  </a:ext>
                </a:extLst>
              </p:cNvPr>
              <p:cNvSpPr/>
              <p:nvPr/>
            </p:nvSpPr>
            <p:spPr>
              <a:xfrm>
                <a:off x="9512785" y="1974715"/>
                <a:ext cx="816569" cy="816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3D424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62559" tIns="162559" rIns="162559" bIns="162559" numCol="1" anchor="t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189">
                  <a:lnSpc>
                    <a:spcPct val="90000"/>
                  </a:lnSpc>
                  <a:defRPr sz="14800"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9733">
                  <a:cs typeface="+mn-ea"/>
                  <a:sym typeface="+mn-lt"/>
                </a:endParaRPr>
              </a:p>
            </p:txBody>
          </p:sp>
        </p:grpSp>
        <p:sp>
          <p:nvSpPr>
            <p:cNvPr id="73" name="Shape 21090">
              <a:extLst>
                <a:ext uri="{FF2B5EF4-FFF2-40B4-BE49-F238E27FC236}">
                  <a16:creationId xmlns:a16="http://schemas.microsoft.com/office/drawing/2014/main" id="{AA80D28B-4683-7B52-6EBF-9A9328579BC9}"/>
                </a:ext>
              </a:extLst>
            </p:cNvPr>
            <p:cNvSpPr/>
            <p:nvPr/>
          </p:nvSpPr>
          <p:spPr>
            <a:xfrm>
              <a:off x="9711359" y="2075099"/>
              <a:ext cx="459527" cy="6059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p14="http://schemas.microsoft.com/office/powerpoint/2010/main" xmlns:mc="http://schemas.openxmlformats.org/markup-compatibility/2006" xmlns:ma14="http://schemas.microsoft.com/office/mac/drawingml/2011/main" xmlns:lc="http://schemas.openxmlformats.org/drawingml/2006/lockedCanvas" val="1"/>
              </a:ext>
            </a:extLst>
          </p:spPr>
          <p:txBody>
            <a:bodyPr wrap="none" lIns="67733" tIns="67733" rIns="67733" bIns="67733" numCol="1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lnSpc>
                  <a:spcPct val="9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120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4。</a:t>
              </a:r>
              <a:endParaRPr sz="24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67" name="Shape 21106">
            <a:extLst>
              <a:ext uri="{FF2B5EF4-FFF2-40B4-BE49-F238E27FC236}">
                <a16:creationId xmlns:a16="http://schemas.microsoft.com/office/drawing/2014/main" id="{B32DD954-CC6B-1EDE-6F27-912C7C6231B2}"/>
              </a:ext>
            </a:extLst>
          </p:cNvPr>
          <p:cNvSpPr/>
          <p:nvPr/>
        </p:nvSpPr>
        <p:spPr>
          <a:xfrm>
            <a:off x="581256" y="5465996"/>
            <a:ext cx="1691423" cy="6066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p14="http://schemas.microsoft.com/office/powerpoint/2010/main" xmlns:mc="http://schemas.openxmlformats.org/markup-compatibility/2006" xmlns:ma14="http://schemas.microsoft.com/office/mac/drawingml/2011/main" xmlns:lc="http://schemas.openxmlformats.org/drawingml/2006/lockedCanvas" val="1"/>
            </a:ext>
          </a:extLst>
        </p:spPr>
        <p:txBody>
          <a:bodyPr wrap="square" lIns="0" tIns="0" rIns="0" bIns="0" numCol="1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189">
              <a:lnSpc>
                <a:spcPct val="130000"/>
              </a:lnSpc>
              <a:defRPr sz="1800"/>
            </a:pPr>
            <a:r>
              <a:rPr lang="en-ID" sz="1600" b="1">
                <a:solidFill>
                  <a:srgbClr val="3F3E08"/>
                </a:solidFill>
                <a:cs typeface="Segoe UI"/>
              </a:rPr>
              <a:t>Bioeconomy Products</a:t>
            </a:r>
          </a:p>
        </p:txBody>
      </p:sp>
      <p:sp>
        <p:nvSpPr>
          <p:cNvPr id="68" name="TextBox 3">
            <a:extLst>
              <a:ext uri="{FF2B5EF4-FFF2-40B4-BE49-F238E27FC236}">
                <a16:creationId xmlns:a16="http://schemas.microsoft.com/office/drawing/2014/main" id="{69847BD3-E452-9B0E-0DDD-89ECB70FFC87}"/>
              </a:ext>
            </a:extLst>
          </p:cNvPr>
          <p:cNvSpPr txBox="1"/>
          <p:nvPr/>
        </p:nvSpPr>
        <p:spPr>
          <a:xfrm>
            <a:off x="-178595" y="178895"/>
            <a:ext cx="408713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>
                <a:cs typeface="+mn-ea"/>
                <a:sym typeface="+mn-lt"/>
              </a:rPr>
              <a:t>Overview</a:t>
            </a:r>
            <a:endParaRPr lang="zh-CN" altLang="en-US" sz="3600" b="1">
              <a:cs typeface="Segoe UI"/>
            </a:endParaRPr>
          </a:p>
        </p:txBody>
      </p:sp>
      <p:sp>
        <p:nvSpPr>
          <p:cNvPr id="69" name="Shape 21106">
            <a:extLst>
              <a:ext uri="{FF2B5EF4-FFF2-40B4-BE49-F238E27FC236}">
                <a16:creationId xmlns:a16="http://schemas.microsoft.com/office/drawing/2014/main" id="{326D6B35-097A-4BA5-9E59-FA3FB73BC35E}"/>
              </a:ext>
            </a:extLst>
          </p:cNvPr>
          <p:cNvSpPr/>
          <p:nvPr/>
        </p:nvSpPr>
        <p:spPr>
          <a:xfrm>
            <a:off x="1836089" y="1200720"/>
            <a:ext cx="3716633" cy="10990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p14="http://schemas.microsoft.com/office/powerpoint/2010/main" xmlns:mc="http://schemas.openxmlformats.org/markup-compatibility/2006" xmlns:ma14="http://schemas.microsoft.com/office/mac/drawingml/2011/main" xmlns:lc="http://schemas.openxmlformats.org/drawingml/2006/lockedCanvas" val="1"/>
            </a:ext>
          </a:extLst>
        </p:spPr>
        <p:txBody>
          <a:bodyPr wrap="square" lIns="0" tIns="0" rIns="0" bIns="0" numCol="1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189">
              <a:defRPr sz="1800"/>
            </a:pPr>
            <a:r>
              <a:rPr lang="th-TH" sz="1600" b="1" err="1">
                <a:solidFill>
                  <a:srgbClr val="3F3E08"/>
                </a:solidFill>
                <a:latin typeface="Segoe UI"/>
                <a:ea typeface="Calibri"/>
                <a:cs typeface="+mn-lt"/>
                <a:sym typeface="+mn-lt"/>
              </a:rPr>
              <a:t>Transport</a:t>
            </a:r>
            <a:r>
              <a:rPr lang="th-TH" sz="1600" b="1">
                <a:solidFill>
                  <a:srgbClr val="3F3E08"/>
                </a:solidFill>
                <a:latin typeface="Segoe UI"/>
                <a:ea typeface="Calibri"/>
                <a:cs typeface="+mn-lt"/>
                <a:sym typeface="+mn-lt"/>
              </a:rPr>
              <a:t> </a:t>
            </a:r>
            <a:endParaRPr lang="en-US" sz="1600" b="1">
              <a:solidFill>
                <a:srgbClr val="3F3E08"/>
              </a:solidFill>
              <a:latin typeface="Segoe UI"/>
              <a:ea typeface="Calibri"/>
              <a:cs typeface="+mn-lt"/>
            </a:endParaRPr>
          </a:p>
          <a:p>
            <a:pPr algn="ctr" defTabSz="457189">
              <a:defRPr sz="1800"/>
            </a:pPr>
            <a:r>
              <a:rPr lang="th-TH" sz="1600" b="1">
                <a:solidFill>
                  <a:srgbClr val="3F3E08"/>
                </a:solidFill>
                <a:latin typeface="Segoe UI"/>
                <a:ea typeface="Calibri"/>
                <a:cs typeface="+mn-lt"/>
                <a:sym typeface="+mn-lt"/>
              </a:rPr>
              <a:t>(</a:t>
            </a:r>
            <a:r>
              <a:rPr lang="th-TH" sz="1600" b="1" err="1">
                <a:solidFill>
                  <a:srgbClr val="3F3E08"/>
                </a:solidFill>
                <a:latin typeface="Segoe UI"/>
                <a:ea typeface="Calibri"/>
                <a:cs typeface="+mn-lt"/>
                <a:sym typeface="+mn-lt"/>
              </a:rPr>
              <a:t>Challenges</a:t>
            </a:r>
            <a:r>
              <a:rPr lang="th-TH" sz="1600" b="1">
                <a:solidFill>
                  <a:srgbClr val="3F3E08"/>
                </a:solidFill>
                <a:latin typeface="Segoe UI"/>
                <a:ea typeface="Calibri"/>
                <a:cs typeface="+mn-lt"/>
                <a:sym typeface="+mn-lt"/>
              </a:rPr>
              <a:t>, </a:t>
            </a:r>
            <a:r>
              <a:rPr lang="th-TH" sz="1600" b="1" err="1">
                <a:solidFill>
                  <a:srgbClr val="3F3E08"/>
                </a:solidFill>
                <a:latin typeface="Segoe UI"/>
                <a:ea typeface="Calibri"/>
                <a:cs typeface="+mn-lt"/>
                <a:sym typeface="+mn-lt"/>
              </a:rPr>
              <a:t>Modes</a:t>
            </a:r>
            <a:r>
              <a:rPr lang="th-TH" sz="1600" b="1">
                <a:solidFill>
                  <a:srgbClr val="3F3E08"/>
                </a:solidFill>
                <a:latin typeface="Segoe UI"/>
                <a:ea typeface="Calibri"/>
                <a:cs typeface="+mn-lt"/>
                <a:sym typeface="+mn-lt"/>
              </a:rPr>
              <a:t>, and Technologies)</a:t>
            </a:r>
            <a:endParaRPr lang="en-US" sz="1600" b="1">
              <a:solidFill>
                <a:srgbClr val="3F3E08"/>
              </a:solidFill>
              <a:latin typeface="Segoe UI"/>
              <a:ea typeface="Calibri"/>
              <a:cs typeface="+mn-lt"/>
            </a:endParaRPr>
          </a:p>
          <a:p>
            <a:pPr algn="ctr" defTabSz="457189">
              <a:lnSpc>
                <a:spcPct val="130000"/>
              </a:lnSpc>
              <a:defRPr sz="1800"/>
            </a:pPr>
            <a:endParaRPr lang="en-ID" sz="1600" b="1">
              <a:solidFill>
                <a:srgbClr val="3F3E08"/>
              </a:solidFill>
              <a:latin typeface="Segoe UI"/>
              <a:ea typeface="Calibri"/>
              <a:cs typeface="Segoe UI"/>
            </a:endParaRPr>
          </a:p>
          <a:p>
            <a:pPr algn="ctr" defTabSz="457189">
              <a:lnSpc>
                <a:spcPct val="130000"/>
              </a:lnSpc>
              <a:defRPr sz="1800"/>
            </a:pPr>
            <a:endParaRPr lang="en-ID" sz="1600" b="1">
              <a:solidFill>
                <a:srgbClr val="3F3E08"/>
              </a:solidFill>
              <a:cs typeface="Segoe UI"/>
            </a:endParaRPr>
          </a:p>
        </p:txBody>
      </p:sp>
      <p:sp>
        <p:nvSpPr>
          <p:cNvPr id="70" name="Shape 21106">
            <a:extLst>
              <a:ext uri="{FF2B5EF4-FFF2-40B4-BE49-F238E27FC236}">
                <a16:creationId xmlns:a16="http://schemas.microsoft.com/office/drawing/2014/main" id="{72D6517B-FE04-21F8-B792-AA94A50D0D0C}"/>
              </a:ext>
            </a:extLst>
          </p:cNvPr>
          <p:cNvSpPr/>
          <p:nvPr/>
        </p:nvSpPr>
        <p:spPr>
          <a:xfrm>
            <a:off x="5234460" y="5470340"/>
            <a:ext cx="1722259" cy="9267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p14="http://schemas.microsoft.com/office/powerpoint/2010/main" xmlns:mc="http://schemas.openxmlformats.org/markup-compatibility/2006" xmlns:ma14="http://schemas.microsoft.com/office/mac/drawingml/2011/main" xmlns:lc="http://schemas.openxmlformats.org/drawingml/2006/lockedCanvas" val="1"/>
            </a:ext>
          </a:extLst>
        </p:spPr>
        <p:txBody>
          <a:bodyPr wrap="square" lIns="0" tIns="0" rIns="0" bIns="0" numCol="1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189">
              <a:lnSpc>
                <a:spcPct val="130000"/>
              </a:lnSpc>
              <a:defRPr sz="1800"/>
            </a:pPr>
            <a:r>
              <a:rPr lang="en-ID" sz="1600" b="1">
                <a:solidFill>
                  <a:srgbClr val="3F3E08"/>
                </a:solidFill>
                <a:cs typeface="Segoe UI"/>
              </a:rPr>
              <a:t>Data Sourcing &amp; Modelling</a:t>
            </a:r>
          </a:p>
          <a:p>
            <a:pPr algn="ctr" defTabSz="457189">
              <a:lnSpc>
                <a:spcPct val="130000"/>
              </a:lnSpc>
              <a:defRPr sz="1800"/>
            </a:pPr>
            <a:endParaRPr lang="en-ID" sz="1600" b="1">
              <a:solidFill>
                <a:srgbClr val="54A021"/>
              </a:solidFill>
              <a:cs typeface="+mn-ea"/>
              <a:sym typeface="+mn-lt"/>
            </a:endParaRPr>
          </a:p>
        </p:txBody>
      </p:sp>
      <p:sp>
        <p:nvSpPr>
          <p:cNvPr id="71" name="Shape 21106">
            <a:extLst>
              <a:ext uri="{FF2B5EF4-FFF2-40B4-BE49-F238E27FC236}">
                <a16:creationId xmlns:a16="http://schemas.microsoft.com/office/drawing/2014/main" id="{F1911F7C-DF82-726A-073D-7FAF4C266F25}"/>
              </a:ext>
            </a:extLst>
          </p:cNvPr>
          <p:cNvSpPr/>
          <p:nvPr/>
        </p:nvSpPr>
        <p:spPr>
          <a:xfrm>
            <a:off x="7184970" y="1394660"/>
            <a:ext cx="2269945" cy="2866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p14="http://schemas.microsoft.com/office/powerpoint/2010/main" xmlns:mc="http://schemas.openxmlformats.org/markup-compatibility/2006" xmlns:ma14="http://schemas.microsoft.com/office/mac/drawingml/2011/main" xmlns:lc="http://schemas.openxmlformats.org/drawingml/2006/lockedCanvas" val="1"/>
            </a:ext>
          </a:extLst>
        </p:spPr>
        <p:txBody>
          <a:bodyPr wrap="square" lIns="0" tIns="0" rIns="0" bIns="0" numCol="1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189">
              <a:lnSpc>
                <a:spcPct val="130000"/>
              </a:lnSpc>
              <a:defRPr sz="1800"/>
            </a:pPr>
            <a:r>
              <a:rPr lang="en-ID" sz="1600" b="1">
                <a:solidFill>
                  <a:srgbClr val="3F3E08"/>
                </a:solidFill>
                <a:cs typeface="+mn-ea"/>
                <a:sym typeface="+mn-lt"/>
              </a:rPr>
              <a:t>Scope</a:t>
            </a:r>
            <a:endParaRPr lang="th-TH">
              <a:solidFill>
                <a:srgbClr val="3F3E08"/>
              </a:solidFill>
              <a:cs typeface="+mn-ea"/>
            </a:endParaRPr>
          </a:p>
        </p:txBody>
      </p:sp>
      <p:sp>
        <p:nvSpPr>
          <p:cNvPr id="96" name="Shape 21058">
            <a:extLst>
              <a:ext uri="{FF2B5EF4-FFF2-40B4-BE49-F238E27FC236}">
                <a16:creationId xmlns:a16="http://schemas.microsoft.com/office/drawing/2014/main" id="{3AF8A5AD-552B-A598-24EC-B84180734F9C}"/>
              </a:ext>
            </a:extLst>
          </p:cNvPr>
          <p:cNvSpPr/>
          <p:nvPr/>
        </p:nvSpPr>
        <p:spPr>
          <a:xfrm>
            <a:off x="9981278" y="2919881"/>
            <a:ext cx="1219201" cy="1219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5CD3A"/>
          </a:solidFill>
          <a:ln w="12700" cap="flat">
            <a:noFill/>
            <a:miter lim="400000"/>
          </a:ln>
          <a:effectLst/>
        </p:spPr>
        <p:txBody>
          <a:bodyPr wrap="square" lIns="162559" tIns="162559" rIns="162559" bIns="162559" numCol="1" anchor="t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189">
              <a:lnSpc>
                <a:spcPct val="90000"/>
              </a:lnSpc>
              <a:defRPr sz="14800">
                <a:latin typeface="Gill Sans"/>
                <a:ea typeface="Gill Sans"/>
                <a:cs typeface="Gill Sans"/>
                <a:sym typeface="Gill Sans"/>
              </a:defRPr>
            </a:pPr>
            <a:endParaRPr sz="19733">
              <a:cs typeface="+mn-ea"/>
              <a:sym typeface="+mn-lt"/>
            </a:endParaRPr>
          </a:p>
        </p:txBody>
      </p:sp>
      <p:grpSp>
        <p:nvGrpSpPr>
          <p:cNvPr id="103" name="Group 21076">
            <a:extLst>
              <a:ext uri="{FF2B5EF4-FFF2-40B4-BE49-F238E27FC236}">
                <a16:creationId xmlns:a16="http://schemas.microsoft.com/office/drawing/2014/main" id="{6079E4CE-B53E-4491-7824-B581A25871D2}"/>
              </a:ext>
            </a:extLst>
          </p:cNvPr>
          <p:cNvGrpSpPr/>
          <p:nvPr/>
        </p:nvGrpSpPr>
        <p:grpSpPr>
          <a:xfrm>
            <a:off x="10331374" y="4863610"/>
            <a:ext cx="533261" cy="531645"/>
            <a:chOff x="6866653" y="4411171"/>
            <a:chExt cx="1066519" cy="1063285"/>
          </a:xfrm>
        </p:grpSpPr>
        <p:grpSp>
          <p:nvGrpSpPr>
            <p:cNvPr id="104" name="Group 21074">
              <a:extLst>
                <a:ext uri="{FF2B5EF4-FFF2-40B4-BE49-F238E27FC236}">
                  <a16:creationId xmlns:a16="http://schemas.microsoft.com/office/drawing/2014/main" id="{3E30174B-A302-B65B-AECF-F410E1DB7B2A}"/>
                </a:ext>
              </a:extLst>
            </p:cNvPr>
            <p:cNvGrpSpPr/>
            <p:nvPr/>
          </p:nvGrpSpPr>
          <p:grpSpPr>
            <a:xfrm>
              <a:off x="6866653" y="4411171"/>
              <a:ext cx="1063285" cy="1063285"/>
              <a:chOff x="6866653" y="4411171"/>
              <a:chExt cx="1063284" cy="1063284"/>
            </a:xfrm>
          </p:grpSpPr>
          <p:sp>
            <p:nvSpPr>
              <p:cNvPr id="106" name="Shape 21072">
                <a:extLst>
                  <a:ext uri="{FF2B5EF4-FFF2-40B4-BE49-F238E27FC236}">
                    <a16:creationId xmlns:a16="http://schemas.microsoft.com/office/drawing/2014/main" id="{CC7CA159-F66B-D299-11D9-AC33B6C4E8A9}"/>
                  </a:ext>
                </a:extLst>
              </p:cNvPr>
              <p:cNvSpPr/>
              <p:nvPr/>
            </p:nvSpPr>
            <p:spPr>
              <a:xfrm>
                <a:off x="6866653" y="4411171"/>
                <a:ext cx="1063284" cy="1063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DCDE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62559" tIns="162559" rIns="162559" bIns="162559" numCol="1" anchor="t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189">
                  <a:lnSpc>
                    <a:spcPct val="90000"/>
                  </a:lnSpc>
                  <a:defRPr sz="14800"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9733">
                  <a:cs typeface="+mn-ea"/>
                  <a:sym typeface="+mn-lt"/>
                </a:endParaRPr>
              </a:p>
            </p:txBody>
          </p:sp>
          <p:sp>
            <p:nvSpPr>
              <p:cNvPr id="107" name="Shape 21073">
                <a:extLst>
                  <a:ext uri="{FF2B5EF4-FFF2-40B4-BE49-F238E27FC236}">
                    <a16:creationId xmlns:a16="http://schemas.microsoft.com/office/drawing/2014/main" id="{06451592-00FC-A9B7-A215-5EBC1949E9A4}"/>
                  </a:ext>
                </a:extLst>
              </p:cNvPr>
              <p:cNvSpPr/>
              <p:nvPr/>
            </p:nvSpPr>
            <p:spPr>
              <a:xfrm>
                <a:off x="6990010" y="4534528"/>
                <a:ext cx="816569" cy="816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3D424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62559" tIns="162559" rIns="162559" bIns="162559" numCol="1" anchor="t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189">
                  <a:lnSpc>
                    <a:spcPct val="90000"/>
                  </a:lnSpc>
                  <a:defRPr sz="14800"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9733">
                  <a:cs typeface="+mn-ea"/>
                  <a:sym typeface="+mn-lt"/>
                </a:endParaRPr>
              </a:p>
            </p:txBody>
          </p:sp>
        </p:grpSp>
        <p:sp>
          <p:nvSpPr>
            <p:cNvPr id="105" name="Shape 21075">
              <a:extLst>
                <a:ext uri="{FF2B5EF4-FFF2-40B4-BE49-F238E27FC236}">
                  <a16:creationId xmlns:a16="http://schemas.microsoft.com/office/drawing/2014/main" id="{0EFCD2F5-3A59-687C-270A-89FDC4097309}"/>
                </a:ext>
              </a:extLst>
            </p:cNvPr>
            <p:cNvSpPr/>
            <p:nvPr/>
          </p:nvSpPr>
          <p:spPr>
            <a:xfrm>
              <a:off x="7181900" y="4629828"/>
              <a:ext cx="751272" cy="6059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mc="http://schemas.openxmlformats.org/markup-compatibility/2006" xmlns:p14="http://schemas.microsoft.com/office/powerpoint/2010/main" val="1"/>
              </a:ext>
            </a:extLst>
          </p:spPr>
          <p:txBody>
            <a:bodyPr wrap="none" lIns="67733" tIns="67733" rIns="67733" bIns="67733" numCol="1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9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th-TH" sz="1200">
                  <a:solidFill>
                    <a:schemeClr val="bg1"/>
                  </a:solidFill>
                  <a:cs typeface="+mn-ea"/>
                </a:rPr>
                <a:t>5</a:t>
              </a:r>
              <a:r>
                <a:rPr lang="en-US" sz="1200">
                  <a:solidFill>
                    <a:schemeClr val="bg1"/>
                  </a:solidFill>
                  <a:cs typeface="+mn-lt"/>
                </a:rPr>
                <a:t>。</a:t>
              </a:r>
              <a:endParaRPr lang="th-TH" sz="1200">
                <a:solidFill>
                  <a:schemeClr val="bg1"/>
                </a:solidFill>
                <a:latin typeface="+mn-lt"/>
                <a:cs typeface="+mn-ea"/>
              </a:endParaRPr>
            </a:p>
          </p:txBody>
        </p:sp>
      </p:grpSp>
      <p:sp>
        <p:nvSpPr>
          <p:cNvPr id="108" name="Shape 21106">
            <a:extLst>
              <a:ext uri="{FF2B5EF4-FFF2-40B4-BE49-F238E27FC236}">
                <a16:creationId xmlns:a16="http://schemas.microsoft.com/office/drawing/2014/main" id="{21F5E777-EDAB-597C-7AF9-3442D425947F}"/>
              </a:ext>
            </a:extLst>
          </p:cNvPr>
          <p:cNvSpPr/>
          <p:nvPr/>
        </p:nvSpPr>
        <p:spPr>
          <a:xfrm>
            <a:off x="9711210" y="5422715"/>
            <a:ext cx="1722259" cy="9267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lc="http://schemas.openxmlformats.org/drawingml/2006/lockedCanvas" xmlns:ma14="http://schemas.microsoft.com/office/mac/drawingml/2011/main" xmlns:mc="http://schemas.openxmlformats.org/markup-compatibility/2006" xmlns:p14="http://schemas.microsoft.com/office/powerpoint/2010/main" val="1"/>
            </a:ext>
          </a:extLst>
        </p:spPr>
        <p:txBody>
          <a:bodyPr wrap="square" lIns="0" tIns="0" rIns="0" bIns="0" numCol="1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189">
              <a:lnSpc>
                <a:spcPct val="130000"/>
              </a:lnSpc>
              <a:defRPr sz="1800"/>
            </a:pPr>
            <a:r>
              <a:rPr lang="en-ID" sz="1600" b="1">
                <a:solidFill>
                  <a:srgbClr val="3F3E08"/>
                </a:solidFill>
                <a:cs typeface="Segoe UI"/>
              </a:rPr>
              <a:t>Clarification Questions</a:t>
            </a:r>
            <a:endParaRPr lang="th-TH">
              <a:solidFill>
                <a:srgbClr val="3F3E08"/>
              </a:solidFill>
            </a:endParaRPr>
          </a:p>
          <a:p>
            <a:pPr algn="ctr" defTabSz="457189">
              <a:lnSpc>
                <a:spcPct val="130000"/>
              </a:lnSpc>
              <a:defRPr sz="1800"/>
            </a:pPr>
            <a:endParaRPr lang="en-ID" sz="1600" b="1">
              <a:solidFill>
                <a:srgbClr val="54A021"/>
              </a:solidFill>
              <a:cs typeface="+mn-ea"/>
              <a:sym typeface="+mn-lt"/>
            </a:endParaRPr>
          </a:p>
        </p:txBody>
      </p:sp>
      <p:pic>
        <p:nvPicPr>
          <p:cNvPr id="113" name="รูปภาพ 112" descr="รูปภาพประกอบด้วย ดวงจันทร์, ความมืด, สีดำ, วัตถุทางดาราศาสตร์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8AD4CCE3-2B91-B822-7990-17ABF6BED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443" y="3067469"/>
            <a:ext cx="933116" cy="923591"/>
          </a:xfrm>
          <a:prstGeom prst="rect">
            <a:avLst/>
          </a:prstGeom>
        </p:spPr>
      </p:pic>
      <p:pic>
        <p:nvPicPr>
          <p:cNvPr id="114" name="รูปภาพ 113" descr="Be Eco-Friendly with Nature-Based PowerPoint Color Palette">
            <a:extLst>
              <a:ext uri="{FF2B5EF4-FFF2-40B4-BE49-F238E27FC236}">
                <a16:creationId xmlns:a16="http://schemas.microsoft.com/office/drawing/2014/main" id="{900D11F5-0AEA-D966-BC09-6ED48F0DE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16968" y="328133"/>
            <a:ext cx="2743199" cy="1656470"/>
          </a:xfrm>
          <a:prstGeom prst="rect">
            <a:avLst/>
          </a:prstGeom>
        </p:spPr>
      </p:pic>
      <p:pic>
        <p:nvPicPr>
          <p:cNvPr id="116" name="รูปภาพ 115" descr="Cargo ship - Free transport icons">
            <a:extLst>
              <a:ext uri="{FF2B5EF4-FFF2-40B4-BE49-F238E27FC236}">
                <a16:creationId xmlns:a16="http://schemas.microsoft.com/office/drawing/2014/main" id="{91C2C5C5-3D0B-60D2-D394-B66C1C3F0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0611" y="2912977"/>
            <a:ext cx="978569" cy="1085519"/>
          </a:xfrm>
          <a:prstGeom prst="rect">
            <a:avLst/>
          </a:prstGeom>
        </p:spPr>
      </p:pic>
      <p:pic>
        <p:nvPicPr>
          <p:cNvPr id="117" name="รูปภาพ 116" descr="Data icons for free download | Freepik">
            <a:extLst>
              <a:ext uri="{FF2B5EF4-FFF2-40B4-BE49-F238E27FC236}">
                <a16:creationId xmlns:a16="http://schemas.microsoft.com/office/drawing/2014/main" id="{DEE20783-0275-2DC0-F4CF-CA027C92D4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3347" y="3113505"/>
            <a:ext cx="911727" cy="898359"/>
          </a:xfrm>
          <a:prstGeom prst="rect">
            <a:avLst/>
          </a:prstGeom>
        </p:spPr>
      </p:pic>
      <p:pic>
        <p:nvPicPr>
          <p:cNvPr id="119" name="รูปภาพ 118" descr="รูปภาพประกอบด้วย สีดำ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7107B2D7-4016-7258-7071-2C30F6C3BB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0738" y="2953504"/>
            <a:ext cx="1141999" cy="1138155"/>
          </a:xfrm>
          <a:prstGeom prst="rect">
            <a:avLst/>
          </a:prstGeom>
        </p:spPr>
      </p:pic>
      <p:pic>
        <p:nvPicPr>
          <p:cNvPr id="123" name="รูปภาพ 122" descr="รูปภาพประกอบด้วย สีดำ, วงกลม, กราฟิก, ออกแบบ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E149EC0E-25F6-68E7-DB34-E4BC22955A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39421" y="2807368"/>
            <a:ext cx="1323474" cy="135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794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A43028B2-01E4-1352-F26D-CCFCA9A9D828}"/>
              </a:ext>
            </a:extLst>
          </p:cNvPr>
          <p:cNvSpPr txBox="1">
            <a:spLocks/>
          </p:cNvSpPr>
          <p:nvPr/>
        </p:nvSpPr>
        <p:spPr>
          <a:xfrm>
            <a:off x="233937" y="258325"/>
            <a:ext cx="10222728" cy="457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>
                <a:solidFill>
                  <a:schemeClr val="tx1"/>
                </a:solidFill>
                <a:ea typeface="+mj-lt"/>
                <a:cs typeface="+mj-lt"/>
              </a:rPr>
              <a:t>Bioeconomy Products</a:t>
            </a:r>
            <a:endParaRPr lang="th-TH" sz="3600">
              <a:solidFill>
                <a:schemeClr val="tx1"/>
              </a:solidFill>
            </a:endParaRP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34AE909E-EC84-A78C-6384-2DB4ED466B19}"/>
              </a:ext>
            </a:extLst>
          </p:cNvPr>
          <p:cNvSpPr txBox="1"/>
          <p:nvPr/>
        </p:nvSpPr>
        <p:spPr>
          <a:xfrm>
            <a:off x="5051335" y="257078"/>
            <a:ext cx="443939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>
                <a:cs typeface="Segoe UI"/>
              </a:rPr>
              <a:t>Product Specific Information</a:t>
            </a:r>
            <a:endParaRPr lang="th-TH"/>
          </a:p>
        </p:txBody>
      </p:sp>
      <p:graphicFrame>
        <p:nvGraphicFramePr>
          <p:cNvPr id="6" name="ตาราง 5">
            <a:extLst>
              <a:ext uri="{FF2B5EF4-FFF2-40B4-BE49-F238E27FC236}">
                <a16:creationId xmlns:a16="http://schemas.microsoft.com/office/drawing/2014/main" id="{59CB31BA-D421-BA7A-59BE-8A49E97500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4100538"/>
              </p:ext>
            </p:extLst>
          </p:nvPr>
        </p:nvGraphicFramePr>
        <p:xfrm>
          <a:off x="233937" y="1064905"/>
          <a:ext cx="11717968" cy="538845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6822">
                  <a:extLst>
                    <a:ext uri="{9D8B030D-6E8A-4147-A177-3AD203B41FA5}">
                      <a16:colId xmlns:a16="http://schemas.microsoft.com/office/drawing/2014/main" val="2619374916"/>
                    </a:ext>
                  </a:extLst>
                </a:gridCol>
                <a:gridCol w="2476499">
                  <a:extLst>
                    <a:ext uri="{9D8B030D-6E8A-4147-A177-3AD203B41FA5}">
                      <a16:colId xmlns:a16="http://schemas.microsoft.com/office/drawing/2014/main" val="3333735034"/>
                    </a:ext>
                  </a:extLst>
                </a:gridCol>
                <a:gridCol w="1826557">
                  <a:extLst>
                    <a:ext uri="{9D8B030D-6E8A-4147-A177-3AD203B41FA5}">
                      <a16:colId xmlns:a16="http://schemas.microsoft.com/office/drawing/2014/main" val="662727831"/>
                    </a:ext>
                  </a:extLst>
                </a:gridCol>
                <a:gridCol w="1676780">
                  <a:extLst>
                    <a:ext uri="{9D8B030D-6E8A-4147-A177-3AD203B41FA5}">
                      <a16:colId xmlns:a16="http://schemas.microsoft.com/office/drawing/2014/main" val="3943668814"/>
                    </a:ext>
                  </a:extLst>
                </a:gridCol>
                <a:gridCol w="1837763">
                  <a:extLst>
                    <a:ext uri="{9D8B030D-6E8A-4147-A177-3AD203B41FA5}">
                      <a16:colId xmlns:a16="http://schemas.microsoft.com/office/drawing/2014/main" val="2225354774"/>
                    </a:ext>
                  </a:extLst>
                </a:gridCol>
                <a:gridCol w="1490379">
                  <a:extLst>
                    <a:ext uri="{9D8B030D-6E8A-4147-A177-3AD203B41FA5}">
                      <a16:colId xmlns:a16="http://schemas.microsoft.com/office/drawing/2014/main" val="820810523"/>
                    </a:ext>
                  </a:extLst>
                </a:gridCol>
                <a:gridCol w="1603168">
                  <a:extLst>
                    <a:ext uri="{9D8B030D-6E8A-4147-A177-3AD203B41FA5}">
                      <a16:colId xmlns:a16="http://schemas.microsoft.com/office/drawing/2014/main" val="90034127"/>
                    </a:ext>
                  </a:extLst>
                </a:gridCol>
              </a:tblGrid>
              <a:tr h="1151736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Characteristics</a:t>
                      </a:r>
                      <a:endParaRPr lang="en-US" err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Environmental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impact</a:t>
                      </a:r>
                      <a:endParaRPr lang="en-US" err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Economic impact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Social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Impact</a:t>
                      </a:r>
                      <a:endParaRPr lang="en-US" err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 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Logistical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Impact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Resilience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and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Adaptability</a:t>
                      </a:r>
                      <a:endParaRPr lang="en-US" err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28"/>
                  </a:ext>
                </a:extLst>
              </a:tr>
              <a:tr h="397808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noProof="0">
                          <a:solidFill>
                            <a:schemeClr val="tx1"/>
                          </a:solidFill>
                          <a:latin typeface="Neue Haas Grotesk Text Pro"/>
                        </a:rPr>
                        <a:t>Acai  fruit</a:t>
                      </a:r>
                      <a:endParaRPr lang="en-US" err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 eaLnBrk="1" latinLnBrk="0" hangingPunct="1">
                        <a:buFont typeface="Calibri"/>
                        <a:buNone/>
                      </a:pPr>
                      <a:r>
                        <a:rPr lang="en-US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Region:</a:t>
                      </a:r>
                      <a:r>
                        <a:rPr lang="en-US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Mainly in eastern Amazon.</a:t>
                      </a:r>
                    </a:p>
                    <a:p>
                      <a:pPr marL="0" lvl="0" indent="0" algn="ctr">
                        <a:buFont typeface="Calibri"/>
                        <a:buNone/>
                      </a:pPr>
                      <a:endParaRPr lang="en-US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Form, Temperature, and Lifespan:‎</a:t>
                      </a: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 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Fresh: refrigerate immediately, last ~24 hours post-harvest;</a:t>
                      </a:r>
                      <a:endParaRPr lang="en-GB"/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Frozen pulp:-18°C or below, last several months to over a year; </a:t>
                      </a:r>
                      <a:endParaRPr lang="en-GB"/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Powder: below 25°C, last over 1 or 2 years.</a:t>
                      </a:r>
                      <a:endParaRPr lang="en-GB"/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b="0" i="0" u="none" strike="noStrike" kern="1200" noProof="0">
                        <a:solidFill>
                          <a:schemeClr val="tx1"/>
                        </a:solidFill>
                      </a:endParaRPr>
                    </a:p>
                    <a:p>
                      <a:pPr marL="0" lvl="0" indent="0" algn="ctr" rtl="0" eaLnBrk="1" latinLnBrk="0" hangingPunct="1">
                        <a:buFont typeface="Calibri"/>
                        <a:buNone/>
                      </a:pPr>
                      <a:r>
                        <a:rPr lang="en-US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Harvesting period:</a:t>
                      </a:r>
                      <a:r>
                        <a:rPr lang="en-US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August to November (eastern Amazon).</a:t>
                      </a:r>
                      <a:endParaRPr lang="th-TH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latinLnBrk="0" hangingPunct="1">
                        <a:buFont typeface="Calibri"/>
                        <a:buNone/>
                      </a:pPr>
                      <a:r>
                        <a:rPr lang="th-TH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Positive Impact</a:t>
                      </a:r>
                      <a:r>
                        <a:rPr lang="en-US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marL="0" lvl="0" indent="0" algn="ctr" defTabSz="914400" rtl="0" eaLnBrk="1" latinLnBrk="0" hangingPunct="1">
                        <a:buFont typeface="Calibri"/>
                        <a:buNone/>
                      </a:pPr>
                      <a:r>
                        <a:rPr lang="en-US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Minimal deforestation (native palm).</a:t>
                      </a:r>
                      <a:endParaRPr lang="th-TH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Font typeface="Calibri"/>
                        <a:buNone/>
                      </a:pPr>
                      <a:endParaRPr lang="en-US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 defTabSz="914400" rtl="0" eaLnBrk="1" latinLnBrk="0" hangingPunct="1">
                        <a:buFont typeface="Calibri"/>
                        <a:buNone/>
                      </a:pPr>
                      <a:r>
                        <a:rPr lang="th-TH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Negative Impact</a:t>
                      </a:r>
                      <a:r>
                        <a:rPr lang="en-US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marL="0" lvl="0" indent="0" algn="ctr" defTabSz="914400" rtl="0" eaLnBrk="1" latinLnBrk="0" hangingPunct="1">
                        <a:buFont typeface="Calibri"/>
                        <a:buNone/>
                      </a:pPr>
                      <a:r>
                        <a:rPr lang="en-US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Biodiversity reduction (intensive management).</a:t>
                      </a:r>
                      <a:endParaRPr lang="th-TH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en-US" sz="1600" b="1" i="0" u="none" strike="noStrike" kern="1200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Market Value: </a:t>
                      </a:r>
                      <a:endParaRPr lang="en-US" b="1"/>
                    </a:p>
                    <a:p>
                      <a:pPr marL="0" lvl="0" indent="0" algn="ctr">
                        <a:buNone/>
                      </a:pP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High market demand.</a:t>
                      </a:r>
                    </a:p>
                    <a:p>
                      <a:pPr marL="0" lvl="0" indent="0" algn="ctr" defTabSz="914400" rtl="0" eaLnBrk="1" latinLnBrk="0" hangingPunct="1">
                        <a:buFont typeface="Calibri"/>
                        <a:buNone/>
                      </a:pP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 rtl="0" eaLnBrk="1" latinLnBrk="0" hangingPunct="1">
                        <a:buFont typeface="Calibri"/>
                        <a:buNone/>
                      </a:pPr>
                      <a:r>
                        <a:rPr lang="en-US" sz="1600" b="1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Production:</a:t>
                      </a: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0" u="none" strike="noStrike" kern="1200" err="1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Extractivism</a:t>
                      </a: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13%, Permanent crops 87%.</a:t>
                      </a:r>
                      <a:endParaRPr lang="th-TH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en-GB" sz="1600" b="1" i="0" u="none" strike="noStrike" kern="1200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Community Involvement: </a:t>
                      </a:r>
                      <a:endParaRPr lang="en-GB" sz="1600" b="1" i="0" u="none" strike="noStrike" kern="1200" noProof="1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GB" altLang="zh-CN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High involvement of local and indigenous communities.</a:t>
                      </a:r>
                      <a:endParaRPr lang="en-GB" sz="1600" b="0" i="0" u="none" strike="noStrike" kern="1200" noProof="1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endParaRPr lang="en-GB" altLang="zh-CN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GB" sz="1600" b="1" i="0" u="none" strike="noStrike" kern="1200" noProof="1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Labour Conditions:</a:t>
                      </a:r>
                      <a:r>
                        <a:rPr lang="en-GB" sz="1600" b="0" i="0" u="none" strike="noStrike" kern="1200" noProof="1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 Lack of protective equipments, high accident rates.</a:t>
                      </a:r>
                      <a:endParaRPr lang="en-GB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fr-FR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Transportation:</a:t>
                      </a:r>
                      <a:r>
                        <a:rPr lang="fr-FR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Efficient</a:t>
                      </a:r>
                      <a:r>
                        <a:rPr lang="fr-FR" altLang="zh-CN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river transport but </a:t>
                      </a:r>
                      <a:r>
                        <a:rPr lang="en-GB" altLang="zh-CN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significant losses.</a:t>
                      </a:r>
                      <a:endParaRPr lang="en-US"/>
                    </a:p>
                    <a:p>
                      <a:pPr marL="0" lvl="0" indent="0" algn="ctr">
                        <a:buFont typeface="Calibri"/>
                        <a:buNone/>
                      </a:pPr>
                      <a:endParaRPr lang="en-GB" altLang="zh-CN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GB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Preservation:</a:t>
                      </a: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 N</a:t>
                      </a:r>
                      <a:r>
                        <a:rPr lang="en-GB" altLang="zh-CN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eed freezing immediately.</a:t>
                      </a:r>
                      <a:endParaRPr lang="th-TH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kern="1200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Climate Resilience:</a:t>
                      </a:r>
                      <a:r>
                        <a:rPr lang="en-US" sz="1600" b="0" i="0" u="none" strike="noStrike" kern="1200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  <a:endParaRPr lang="en-US"/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Well-suited to local floodplain conditions.</a:t>
                      </a:r>
                      <a:endParaRPr lang="en-US"/>
                    </a:p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/>
                        <a:buNone/>
                      </a:pPr>
                      <a:endParaRPr lang="en-GB" altLang="zh-CN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Legal Regulations:</a:t>
                      </a: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 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altLang="zh-CN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Current legal limit may not  be enough.</a:t>
                      </a:r>
                      <a:endParaRPr lang="th-TH" altLang="zh-CN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523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797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A43028B2-01E4-1352-F26D-CCFCA9A9D828}"/>
              </a:ext>
            </a:extLst>
          </p:cNvPr>
          <p:cNvSpPr txBox="1">
            <a:spLocks/>
          </p:cNvSpPr>
          <p:nvPr/>
        </p:nvSpPr>
        <p:spPr>
          <a:xfrm>
            <a:off x="233937" y="258325"/>
            <a:ext cx="10222728" cy="457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chemeClr val="tx1"/>
                </a:solidFill>
                <a:latin typeface="Neue Haas Grotesk Text Pro"/>
                <a:ea typeface="+mj-lt"/>
                <a:cs typeface="+mj-lt"/>
              </a:rPr>
              <a:t>Bioeconomy Products</a:t>
            </a:r>
            <a:endParaRPr lang="th-TH">
              <a:solidFill>
                <a:schemeClr val="tx1"/>
              </a:solidFill>
              <a:latin typeface="Neue Haas Grotesk Text Pro"/>
            </a:endParaRP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34AE909E-EC84-A78C-6384-2DB4ED466B19}"/>
              </a:ext>
            </a:extLst>
          </p:cNvPr>
          <p:cNvSpPr txBox="1"/>
          <p:nvPr/>
        </p:nvSpPr>
        <p:spPr>
          <a:xfrm>
            <a:off x="4261709" y="258325"/>
            <a:ext cx="884330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>
                <a:latin typeface="Neue Haas Grotesk Text Pro"/>
                <a:cs typeface="Segoe UI"/>
              </a:rPr>
              <a:t>Product Specific Information</a:t>
            </a:r>
            <a:endParaRPr lang="th-TH">
              <a:latin typeface="Neue Haas Grotesk Text Pro"/>
            </a:endParaRPr>
          </a:p>
        </p:txBody>
      </p:sp>
      <p:graphicFrame>
        <p:nvGraphicFramePr>
          <p:cNvPr id="6" name="ตาราง 5">
            <a:extLst>
              <a:ext uri="{FF2B5EF4-FFF2-40B4-BE49-F238E27FC236}">
                <a16:creationId xmlns:a16="http://schemas.microsoft.com/office/drawing/2014/main" id="{59CB31BA-D421-BA7A-59BE-8A49E97500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7263022"/>
              </p:ext>
            </p:extLst>
          </p:nvPr>
        </p:nvGraphicFramePr>
        <p:xfrm>
          <a:off x="254946" y="1051867"/>
          <a:ext cx="11751380" cy="52734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40440">
                  <a:extLst>
                    <a:ext uri="{9D8B030D-6E8A-4147-A177-3AD203B41FA5}">
                      <a16:colId xmlns:a16="http://schemas.microsoft.com/office/drawing/2014/main" val="2619374916"/>
                    </a:ext>
                  </a:extLst>
                </a:gridCol>
                <a:gridCol w="2342028">
                  <a:extLst>
                    <a:ext uri="{9D8B030D-6E8A-4147-A177-3AD203B41FA5}">
                      <a16:colId xmlns:a16="http://schemas.microsoft.com/office/drawing/2014/main" val="3333735034"/>
                    </a:ext>
                  </a:extLst>
                </a:gridCol>
                <a:gridCol w="1893790">
                  <a:extLst>
                    <a:ext uri="{9D8B030D-6E8A-4147-A177-3AD203B41FA5}">
                      <a16:colId xmlns:a16="http://schemas.microsoft.com/office/drawing/2014/main" val="662727831"/>
                    </a:ext>
                  </a:extLst>
                </a:gridCol>
                <a:gridCol w="1736910">
                  <a:extLst>
                    <a:ext uri="{9D8B030D-6E8A-4147-A177-3AD203B41FA5}">
                      <a16:colId xmlns:a16="http://schemas.microsoft.com/office/drawing/2014/main" val="3943668814"/>
                    </a:ext>
                  </a:extLst>
                </a:gridCol>
                <a:gridCol w="1591234">
                  <a:extLst>
                    <a:ext uri="{9D8B030D-6E8A-4147-A177-3AD203B41FA5}">
                      <a16:colId xmlns:a16="http://schemas.microsoft.com/office/drawing/2014/main" val="2225354774"/>
                    </a:ext>
                  </a:extLst>
                </a:gridCol>
                <a:gridCol w="1733914">
                  <a:extLst>
                    <a:ext uri="{9D8B030D-6E8A-4147-A177-3AD203B41FA5}">
                      <a16:colId xmlns:a16="http://schemas.microsoft.com/office/drawing/2014/main" val="820810523"/>
                    </a:ext>
                  </a:extLst>
                </a:gridCol>
                <a:gridCol w="1613064">
                  <a:extLst>
                    <a:ext uri="{9D8B030D-6E8A-4147-A177-3AD203B41FA5}">
                      <a16:colId xmlns:a16="http://schemas.microsoft.com/office/drawing/2014/main" val="90034127"/>
                    </a:ext>
                  </a:extLst>
                </a:gridCol>
              </a:tblGrid>
              <a:tr h="868520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Characteristics</a:t>
                      </a:r>
                      <a:endParaRPr lang="en-US" err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Environmental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impact</a:t>
                      </a:r>
                      <a:endParaRPr lang="en-US" err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Economic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impact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Social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Impact</a:t>
                      </a:r>
                      <a:endParaRPr lang="en-US" err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 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Logistical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Impact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Resilience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and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Adaptability</a:t>
                      </a:r>
                      <a:endParaRPr lang="en-US" err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28"/>
                  </a:ext>
                </a:extLst>
              </a:tr>
              <a:tr h="435908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zh-CN" sz="1800" b="1" i="0" u="none" strike="noStrike" noProof="0">
                          <a:solidFill>
                            <a:schemeClr val="tx1"/>
                          </a:solidFill>
                          <a:latin typeface="Neue Haas Grotesk Text Pro"/>
                        </a:rPr>
                        <a:t>Brazil Nuts</a:t>
                      </a:r>
                      <a:endParaRPr lang="th-TH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 eaLnBrk="1" latinLnBrk="0" hangingPunct="1">
                        <a:buFont typeface="Calibri"/>
                        <a:buNone/>
                      </a:pPr>
                      <a:r>
                        <a:rPr lang="en-US" altLang="zh-CN" sz="1600" b="1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Region: </a:t>
                      </a:r>
                      <a:r>
                        <a:rPr lang="en-US" altLang="zh-CN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Brazilian Amazon, Bolivia, Peru.</a:t>
                      </a:r>
                    </a:p>
                    <a:p>
                      <a:pPr marL="0" lvl="0" indent="0" algn="ctr">
                        <a:buFont typeface="Calibri"/>
                        <a:buNone/>
                      </a:pPr>
                      <a:endParaRPr lang="en-US" altLang="zh-CN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Font typeface="Calibri"/>
                        <a:buNone/>
                      </a:pPr>
                      <a:r>
                        <a:rPr lang="en-US" altLang="zh-CN" sz="1600" b="1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Form and Lifespan: </a:t>
                      </a:r>
                      <a:endParaRPr lang="en-US"/>
                    </a:p>
                    <a:p>
                      <a:pPr marL="0" lvl="0" indent="0" algn="ctr">
                        <a:buFont typeface="Calibri"/>
                        <a:buNone/>
                      </a:pPr>
                      <a:r>
                        <a:rPr lang="en-US" altLang="zh-CN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In-shell nuts (a year or more); Shelled nuts (</a:t>
                      </a:r>
                      <a:r>
                        <a:rPr lang="en-GB" sz="1400" b="0" i="0" u="none" strike="noStrike" kern="1200" noProof="0">
                          <a:solidFill>
                            <a:schemeClr val="tx1"/>
                          </a:solidFill>
                        </a:rPr>
                        <a:t>about 6 months), </a:t>
                      </a:r>
                      <a:r>
                        <a:rPr lang="en-US" altLang="zh-CN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or processed into oil and butter.</a:t>
                      </a:r>
                      <a:endParaRPr lang="en-US"/>
                    </a:p>
                    <a:p>
                      <a:pPr marL="0" lvl="0" indent="0" algn="ctr" defTabSz="914400">
                        <a:buNone/>
                      </a:pPr>
                      <a:endParaRPr lang="en-GB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GB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Temperature: </a:t>
                      </a: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5-10°C  away from heat and humidity.</a:t>
                      </a:r>
                    </a:p>
                    <a:p>
                      <a:pPr marL="0" lvl="0" indent="0" algn="ctr">
                        <a:buNone/>
                      </a:pPr>
                      <a:endParaRPr lang="en-GB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GB" sz="1600" b="1" i="0" u="none" strike="noStrike" kern="1200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Harvest Period:</a:t>
                      </a:r>
                      <a:r>
                        <a:rPr lang="en-GB" sz="1600" b="0" i="0" u="none" strike="noStrike" kern="1200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 October to April.</a:t>
                      </a:r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/>
                        <a:buNone/>
                        <a:tabLst/>
                        <a:defRPr/>
                      </a:pPr>
                      <a:r>
                        <a:rPr lang="th-TH" altLang="zh-CN" sz="1600" b="1" i="0" u="none" strike="noStrike" kern="1200" noProof="0" err="1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Positive</a:t>
                      </a:r>
                      <a:r>
                        <a:rPr lang="th-TH" altLang="zh-CN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</a:t>
                      </a:r>
                      <a:r>
                        <a:rPr lang="th-TH" altLang="zh-CN" sz="1600" b="1" i="0" u="none" strike="noStrike" kern="1200" noProof="0" err="1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Impact</a:t>
                      </a:r>
                      <a:r>
                        <a:rPr lang="en-US" altLang="zh-CN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:</a:t>
                      </a:r>
                      <a:endParaRPr lang="en-GB" altLang="zh-CN" sz="1600" b="1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Arial"/>
                      </a:endParaRPr>
                    </a:p>
                    <a:p>
                      <a:pPr marL="0" lvl="0" indent="0" algn="ctr" defTabSz="914400" rtl="0" eaLnBrk="1" latinLnBrk="0" hangingPunct="1">
                        <a:buFont typeface="Calibri"/>
                        <a:buNone/>
                      </a:pPr>
                      <a:r>
                        <a:rPr lang="en-GB" altLang="zh-CN" sz="1600">
                          <a:solidFill>
                            <a:schemeClr val="tx1"/>
                          </a:solidFill>
                          <a:effectLst/>
                          <a:latin typeface="Calibri"/>
                          <a:ea typeface="宋体"/>
                          <a:cs typeface="Arial"/>
                        </a:rPr>
                        <a:t>Promotes forest conservation and biodiversity.</a:t>
                      </a:r>
                    </a:p>
                    <a:p>
                      <a:pPr marL="0" lvl="0" indent="0" algn="ctr">
                        <a:buFont typeface="Calibri"/>
                        <a:buNone/>
                      </a:pPr>
                      <a:endParaRPr lang="en-GB" altLang="zh-CN" sz="16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Arial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/>
                        <a:buNone/>
                        <a:tabLst/>
                        <a:defRPr/>
                      </a:pPr>
                      <a:r>
                        <a:rPr lang="th-TH" altLang="zh-CN" sz="1600" b="1" i="0" u="none" strike="noStrike" kern="1200" noProof="0" err="1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Negative</a:t>
                      </a:r>
                      <a:r>
                        <a:rPr lang="th-TH" altLang="zh-CN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</a:t>
                      </a:r>
                      <a:r>
                        <a:rPr lang="th-TH" altLang="zh-CN" sz="1600" b="1" i="0" u="none" strike="noStrike" kern="1200" noProof="0" err="1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Impact</a:t>
                      </a:r>
                      <a:r>
                        <a:rPr lang="en-US" altLang="zh-CN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marL="0" lvl="0" indent="0" algn="ctr" defTabSz="914400" rtl="0" eaLnBrk="1" latinLnBrk="0" hangingPunct="1">
                        <a:buFont typeface="Calibri"/>
                        <a:buNone/>
                      </a:pP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Land use changes (infrastructure projects) lead to deforestation.</a:t>
                      </a:r>
                      <a:endParaRPr lang="th-TH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en-GB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Market Demand:</a:t>
                      </a: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Steady international demand, particularly in health foods.</a:t>
                      </a: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endParaRPr lang="en-GB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GB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Income Source:</a:t>
                      </a:r>
                      <a:r>
                        <a:rPr lang="en-GB" sz="1100" b="0" i="0" u="none" strike="noStrike" kern="1200" noProof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altLang="zh-CN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Provides significant income for local and indigenous communities.</a:t>
                      </a:r>
                      <a:endParaRPr lang="th-TH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en-US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Community Involvement:</a:t>
                      </a:r>
                      <a:r>
                        <a:rPr lang="en-US" sz="1100" b="0" i="0" u="none" strike="noStrike" kern="1200" noProof="0">
                          <a:solidFill>
                            <a:schemeClr val="tx1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en-US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Involves traditional knowledge of sustainable harvesting.</a:t>
                      </a: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endParaRPr lang="en-US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US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Marginalized Communities:  </a:t>
                      </a:r>
                      <a:r>
                        <a:rPr lang="en-US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P</a:t>
                      </a: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romoting social equity, involves ‎around 55,000 extractivists.</a:t>
                      </a:r>
                      <a:endParaRPr lang="th-TH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en-US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Transportation:</a:t>
                      </a:r>
                      <a:r>
                        <a:rPr lang="en-US" sz="1100" b="0" i="0" u="none" strike="noStrike" kern="1200" noProof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Remoteness complicates transport; river transport and digital access can improve market linkages. </a:t>
                      </a:r>
                    </a:p>
                    <a:p>
                      <a:pPr marL="0" lvl="0" indent="0" algn="ctr">
                        <a:buNone/>
                      </a:pP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US" sz="1600" b="1" i="0" u="none" strike="noStrike" kern="1200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Health and Safety:</a:t>
                      </a:r>
                      <a:r>
                        <a:rPr lang="en-US" sz="1600" b="0" i="0" u="none" strike="noStrike" kern="1200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 Aflatoxin contamination is a significant risk, necessitating better quality control.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en-US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Climate Resilience:</a:t>
                      </a:r>
                      <a:r>
                        <a:rPr lang="en-US" sz="1100" b="0" i="0" u="none" strike="noStrike" kern="1200" noProof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Naturally resilient within diverse forest conditions.</a:t>
                      </a:r>
                    </a:p>
                    <a:p>
                      <a:pPr marL="0" lvl="0" indent="0" algn="ctr">
                        <a:buNone/>
                      </a:pP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GB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Sustainability:</a:t>
                      </a:r>
                      <a:r>
                        <a:rPr lang="en-GB" sz="1100" b="0" i="0" u="none" strike="noStrike" kern="1200" noProof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Limited by natural growth rates, but it is possible.</a:t>
                      </a:r>
                      <a:endParaRPr lang="en-US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44155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9636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A43028B2-01E4-1352-F26D-CCFCA9A9D828}"/>
              </a:ext>
            </a:extLst>
          </p:cNvPr>
          <p:cNvSpPr txBox="1">
            <a:spLocks/>
          </p:cNvSpPr>
          <p:nvPr/>
        </p:nvSpPr>
        <p:spPr>
          <a:xfrm>
            <a:off x="233937" y="258325"/>
            <a:ext cx="10222728" cy="457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chemeClr val="tx1"/>
                </a:solidFill>
                <a:latin typeface="Neue Haas Grotesk Text Pro"/>
                <a:ea typeface="+mj-lt"/>
                <a:cs typeface="+mj-lt"/>
              </a:rPr>
              <a:t>Bioeconomy Products</a:t>
            </a:r>
            <a:endParaRPr lang="th-TH">
              <a:solidFill>
                <a:schemeClr val="tx1"/>
              </a:solidFill>
              <a:latin typeface="Neue Haas Grotesk Text Pro"/>
            </a:endParaRP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34AE909E-EC84-A78C-6384-2DB4ED466B19}"/>
              </a:ext>
            </a:extLst>
          </p:cNvPr>
          <p:cNvSpPr txBox="1"/>
          <p:nvPr/>
        </p:nvSpPr>
        <p:spPr>
          <a:xfrm>
            <a:off x="4202075" y="258325"/>
            <a:ext cx="884330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>
                <a:latin typeface="Neue Haas Grotesk Text Pro"/>
                <a:cs typeface="Segoe UI"/>
              </a:rPr>
              <a:t>Product Specific Information</a:t>
            </a:r>
            <a:endParaRPr lang="th-TH">
              <a:latin typeface="Neue Haas Grotesk Text Pro"/>
            </a:endParaRPr>
          </a:p>
        </p:txBody>
      </p:sp>
      <p:graphicFrame>
        <p:nvGraphicFramePr>
          <p:cNvPr id="6" name="ตาราง 5">
            <a:extLst>
              <a:ext uri="{FF2B5EF4-FFF2-40B4-BE49-F238E27FC236}">
                <a16:creationId xmlns:a16="http://schemas.microsoft.com/office/drawing/2014/main" id="{59CB31BA-D421-BA7A-59BE-8A49E97500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3943039"/>
              </p:ext>
            </p:extLst>
          </p:nvPr>
        </p:nvGraphicFramePr>
        <p:xfrm>
          <a:off x="233937" y="1212356"/>
          <a:ext cx="11852264" cy="51789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87820">
                  <a:extLst>
                    <a:ext uri="{9D8B030D-6E8A-4147-A177-3AD203B41FA5}">
                      <a16:colId xmlns:a16="http://schemas.microsoft.com/office/drawing/2014/main" val="2619374916"/>
                    </a:ext>
                  </a:extLst>
                </a:gridCol>
                <a:gridCol w="2170383">
                  <a:extLst>
                    <a:ext uri="{9D8B030D-6E8A-4147-A177-3AD203B41FA5}">
                      <a16:colId xmlns:a16="http://schemas.microsoft.com/office/drawing/2014/main" val="3333735034"/>
                    </a:ext>
                  </a:extLst>
                </a:gridCol>
                <a:gridCol w="1961028">
                  <a:extLst>
                    <a:ext uri="{9D8B030D-6E8A-4147-A177-3AD203B41FA5}">
                      <a16:colId xmlns:a16="http://schemas.microsoft.com/office/drawing/2014/main" val="662727831"/>
                    </a:ext>
                  </a:extLst>
                </a:gridCol>
                <a:gridCol w="1658470">
                  <a:extLst>
                    <a:ext uri="{9D8B030D-6E8A-4147-A177-3AD203B41FA5}">
                      <a16:colId xmlns:a16="http://schemas.microsoft.com/office/drawing/2014/main" val="3943668814"/>
                    </a:ext>
                  </a:extLst>
                </a:gridCol>
                <a:gridCol w="1692657">
                  <a:extLst>
                    <a:ext uri="{9D8B030D-6E8A-4147-A177-3AD203B41FA5}">
                      <a16:colId xmlns:a16="http://schemas.microsoft.com/office/drawing/2014/main" val="2225354774"/>
                    </a:ext>
                  </a:extLst>
                </a:gridCol>
                <a:gridCol w="1351127">
                  <a:extLst>
                    <a:ext uri="{9D8B030D-6E8A-4147-A177-3AD203B41FA5}">
                      <a16:colId xmlns:a16="http://schemas.microsoft.com/office/drawing/2014/main" val="820810523"/>
                    </a:ext>
                  </a:extLst>
                </a:gridCol>
                <a:gridCol w="1830779">
                  <a:extLst>
                    <a:ext uri="{9D8B030D-6E8A-4147-A177-3AD203B41FA5}">
                      <a16:colId xmlns:a16="http://schemas.microsoft.com/office/drawing/2014/main" val="90034127"/>
                    </a:ext>
                  </a:extLst>
                </a:gridCol>
              </a:tblGrid>
              <a:tr h="920750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Characteristics</a:t>
                      </a:r>
                      <a:endParaRPr lang="en-US">
                        <a:latin typeface="Neue Haas Grotesk Text Pr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Environmental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impact</a:t>
                      </a:r>
                      <a:endParaRPr lang="en-US">
                        <a:latin typeface="Neue Haas Grotesk Text Pr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Economic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impact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Social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Impact</a:t>
                      </a:r>
                      <a:endParaRPr lang="en-US">
                        <a:latin typeface="Neue Haas Grotesk Text Pr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 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Logistical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Impact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Resilience</a:t>
                      </a:r>
                      <a:r>
                        <a:rPr lang="th-TH" sz="1800" b="1" i="0" u="none" strike="noStrike" baseline="0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 and </a:t>
                      </a:r>
                      <a:r>
                        <a:rPr lang="th-TH" sz="1800" b="1" i="0" u="none" strike="noStrike" baseline="0" noProof="0" err="1">
                          <a:solidFill>
                            <a:srgbClr val="000000"/>
                          </a:solidFill>
                          <a:latin typeface="Neue Haas Grotesk Text Pro"/>
                        </a:rPr>
                        <a:t>Adaptability</a:t>
                      </a:r>
                      <a:endParaRPr lang="en-US">
                        <a:latin typeface="Neue Haas Grotesk Text Pr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28"/>
                  </a:ext>
                </a:extLst>
              </a:tr>
              <a:tr h="42582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altLang="zh-CN" sz="1800" b="1" kern="1200">
                          <a:solidFill>
                            <a:schemeClr val="tx1"/>
                          </a:solidFill>
                          <a:effectLst/>
                          <a:latin typeface="Neue Haas Grotesk Text Pro"/>
                          <a:ea typeface="+mn-ea"/>
                          <a:cs typeface="+mn-cs"/>
                        </a:rPr>
                        <a:t>Pirarucu</a:t>
                      </a:r>
                      <a:endParaRPr lang="zh-CN" altLang="zh-CN" sz="1800" kern="1200">
                        <a:solidFill>
                          <a:schemeClr val="tx1"/>
                        </a:solidFill>
                        <a:effectLst/>
                        <a:latin typeface="Neue Haas Grotesk Text Pro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 eaLnBrk="1" latinLnBrk="0" hangingPunct="1">
                        <a:buFont typeface="Calibri"/>
                        <a:buNone/>
                      </a:pPr>
                      <a:r>
                        <a:rPr lang="en-US" sz="1600" b="1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Region: </a:t>
                      </a: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Throughout the Amazon basin.</a:t>
                      </a:r>
                      <a:endParaRPr lang="en-US"/>
                    </a:p>
                    <a:p>
                      <a:pPr marL="0" lvl="0" indent="0" algn="ctr">
                        <a:buFont typeface="Calibri"/>
                        <a:buNone/>
                      </a:pP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 defTabSz="914400" rtl="0" eaLnBrk="1" latinLnBrk="0" hangingPunct="1">
                        <a:buFont typeface="Calibri"/>
                        <a:buNone/>
                      </a:pPr>
                      <a:r>
                        <a:rPr lang="en-US" sz="1600" b="1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Rapid growth:</a:t>
                      </a: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10kg/year, up to 3 meters and 200kg.</a:t>
                      </a:r>
                    </a:p>
                    <a:p>
                      <a:pPr marL="0" lvl="0" indent="0" algn="l">
                        <a:buNone/>
                      </a:pPr>
                      <a:endParaRPr lang="en-US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US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Form, Shelf Life, and Temperature:</a:t>
                      </a:r>
                      <a:r>
                        <a:rPr lang="en-US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 </a:t>
                      </a: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Fresh: 2-3 days refrigerated at 0-4°C; Frozen fillets: at least 6 months at -18°C or lower; Dried and salted: several months in cool, dry conditions.</a:t>
                      </a:r>
                      <a:endParaRPr lang="en-GB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/>
                        <a:buNone/>
                        <a:tabLst/>
                        <a:defRPr/>
                      </a:pPr>
                      <a:r>
                        <a:rPr lang="th-TH" altLang="zh-CN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Positive Impact</a:t>
                      </a:r>
                      <a:r>
                        <a:rPr lang="en-US" altLang="zh-CN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:</a:t>
                      </a:r>
                      <a:endParaRPr lang="en-GB" altLang="zh-CN" sz="1600" b="1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Arial"/>
                      </a:endParaRPr>
                    </a:p>
                    <a:p>
                      <a:pPr marL="0" lvl="0" indent="0" algn="ctr" defTabSz="914400" rtl="0" eaLnBrk="1" latinLnBrk="0" hangingPunct="1">
                        <a:buFont typeface="Calibri"/>
                        <a:buNone/>
                      </a:pP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Protection of lakes benefits other species and ecosystems.</a:t>
                      </a:r>
                    </a:p>
                    <a:p>
                      <a:pPr marL="0" lvl="0" indent="0" algn="ctr">
                        <a:buFont typeface="Calibri"/>
                        <a:buNone/>
                      </a:pP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/>
                        <a:buNone/>
                        <a:tabLst/>
                        <a:defRPr/>
                      </a:pPr>
                      <a:r>
                        <a:rPr lang="th-TH" altLang="zh-CN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Negative Impact</a:t>
                      </a:r>
                      <a:r>
                        <a:rPr lang="en-US" altLang="zh-CN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marL="0" lvl="0" indent="0" algn="ctr" defTabSz="914400" rtl="0" eaLnBrk="1" latinLnBrk="0" hangingPunct="1">
                        <a:buFont typeface="Calibri"/>
                        <a:buNone/>
                      </a:pP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potential water pollution concerns, lack of environmental monitoring (fish farming).</a:t>
                      </a:r>
                      <a:endParaRPr lang="th-TH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 eaLnBrk="1" latinLnBrk="0" hangingPunct="1">
                        <a:buFont typeface="Calibri"/>
                        <a:buNone/>
                      </a:pPr>
                      <a:r>
                        <a:rPr lang="en-US" sz="1600" b="1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Market Demand:</a:t>
                      </a: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High demand for meat and skin.</a:t>
                      </a:r>
                    </a:p>
                    <a:p>
                      <a:pPr marL="0" lvl="0" indent="0" algn="ctr">
                        <a:buFont typeface="Calibri"/>
                        <a:buNone/>
                      </a:pP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US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Income Source:</a:t>
                      </a:r>
                      <a:r>
                        <a:rPr lang="en-US" sz="1600" b="0" i="0" u="none" strike="noStrike" kern="1200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Benefits local fishers and farmers; creates jobs in fishing.</a:t>
                      </a:r>
                    </a:p>
                    <a:p>
                      <a:pPr marL="0" lvl="0" indent="0" algn="ctr">
                        <a:buNone/>
                      </a:pP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US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Export: </a:t>
                      </a: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US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Major exporter is Brazil.</a:t>
                      </a: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en-GB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Community Involvement: </a:t>
                      </a: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local and indigenous communities.‎</a:t>
                      </a:r>
                      <a:endParaRPr lang="en-US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endParaRPr lang="en-GB" sz="1100" b="0" i="0" u="none" strike="noStrike" kern="1200" noProof="0">
                        <a:solidFill>
                          <a:schemeClr val="tx1"/>
                        </a:solidFill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Cultural Importance:</a:t>
                      </a:r>
                      <a:r>
                        <a:rPr lang="en-GB" sz="1100" b="0" i="0" u="none" strike="noStrike" kern="1200" noProof="0">
                          <a:solidFill>
                            <a:schemeClr val="tx1"/>
                          </a:solidFill>
                        </a:rPr>
                        <a:t> </a:t>
                      </a:r>
                      <a:endParaRPr lang="en-US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Vital part of the culture and diet; ‎promotes social equity.‎</a:t>
                      </a:r>
                      <a:endParaRPr lang="en-US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Revenue Distribution: </a:t>
                      </a:r>
                      <a:endParaRPr lang="en-US" sz="1600" b="1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Font typeface="Calibri"/>
                        <a:buNone/>
                      </a:pP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Unequal distribution.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 eaLnBrk="1" latinLnBrk="0" hangingPunct="1">
                        <a:buFont typeface="Calibri"/>
                        <a:buNone/>
                      </a:pPr>
                      <a:r>
                        <a:rPr lang="en-US" sz="1600" b="1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Transport:</a:t>
                      </a: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Efficient transport through rivers and proximity to processing facilities reduce costs. </a:t>
                      </a:r>
                      <a:endParaRPr lang="en-US"/>
                    </a:p>
                    <a:p>
                      <a:pPr marL="0" lvl="0" indent="0" algn="ctr">
                        <a:buFont typeface="Calibri"/>
                        <a:buNone/>
                      </a:pP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Font typeface="Calibri"/>
                        <a:buNone/>
                      </a:pPr>
                      <a:r>
                        <a:rPr lang="en-US" sz="1600" b="1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Technology:</a:t>
                      </a: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 Digital technology improves market reach and product traceability.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en-GB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Climate Resilience:</a:t>
                      </a:r>
                      <a:r>
                        <a:rPr lang="en-GB" sz="1100" b="0" i="0" u="none" strike="noStrike" kern="1200" noProof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Adapted to flooding; scalable with strong market demand and proper management.</a:t>
                      </a:r>
                      <a:endParaRPr lang="en-US" sz="1600" b="0" i="0" u="none" strike="noStrike" kern="1200" noProof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endParaRPr lang="en-GB" sz="1100" b="0" i="0" u="none" strike="noStrike" kern="1200" noProof="0">
                        <a:solidFill>
                          <a:schemeClr val="tx1"/>
                        </a:solidFill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US" sz="1600" b="1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Regulation:</a:t>
                      </a:r>
                      <a:r>
                        <a:rPr lang="en-US" sz="1100" b="0" i="0" u="none" strike="noStrike" kern="1200" noProof="0">
                          <a:solidFill>
                            <a:schemeClr val="tx1"/>
                          </a:solidFill>
                        </a:rPr>
                        <a:t> </a:t>
                      </a:r>
                      <a:r>
                        <a:rPr lang="en-US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 </a:t>
                      </a: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US" sz="1600" b="0" i="0" u="none" strike="noStrike" kern="1200" noProof="0">
                          <a:solidFill>
                            <a:schemeClr val="tx1"/>
                          </a:solidFill>
                          <a:latin typeface="Calibri"/>
                          <a:ea typeface="+mn-ea"/>
                          <a:cs typeface="+mn-cs"/>
                        </a:rPr>
                        <a:t>Sustainable catch limit of 30% of the estimated fish stock.</a:t>
                      </a:r>
                      <a:endParaRPr lang="en-US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lvl="0" indent="0" algn="l" defTabSz="914400" rtl="0" eaLnBrk="1" latinLnBrk="0" hangingPunct="1">
                        <a:buFont typeface="Calibri"/>
                        <a:buNone/>
                      </a:pPr>
                      <a:endParaRPr lang="th-TH" sz="1600" b="0" i="0" u="none" strike="noStrike" kern="120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026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2879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3">
            <a:extLst>
              <a:ext uri="{FF2B5EF4-FFF2-40B4-BE49-F238E27FC236}">
                <a16:creationId xmlns:a16="http://schemas.microsoft.com/office/drawing/2014/main" id="{B1F4F47B-4487-BD2A-0CD1-59C6C5217669}"/>
              </a:ext>
            </a:extLst>
          </p:cNvPr>
          <p:cNvSpPr txBox="1"/>
          <p:nvPr/>
        </p:nvSpPr>
        <p:spPr>
          <a:xfrm>
            <a:off x="-232068" y="152158"/>
            <a:ext cx="70549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>
                <a:cs typeface="Segoe UI"/>
              </a:rPr>
              <a:t>Transport Strategy: Echelons</a:t>
            </a:r>
          </a:p>
        </p:txBody>
      </p:sp>
      <p:pic>
        <p:nvPicPr>
          <p:cNvPr id="5" name="รูปภาพ 4" descr="รูปภาพประกอบด้วย ข้อความ, ภาพหน้าจอ, ตัวอักษร, ไลน์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E4AC12A5-0B0E-BF1A-3A23-2B0CA42B9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724" y="2060074"/>
            <a:ext cx="6783059" cy="3352800"/>
          </a:xfrm>
          <a:prstGeom prst="rect">
            <a:avLst/>
          </a:prstGeom>
        </p:spPr>
      </p:pic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D3D77487-D8B4-9CA0-DF4D-6AC547B94DB0}"/>
              </a:ext>
            </a:extLst>
          </p:cNvPr>
          <p:cNvSpPr txBox="1"/>
          <p:nvPr/>
        </p:nvSpPr>
        <p:spPr>
          <a:xfrm>
            <a:off x="82922" y="1713238"/>
            <a:ext cx="5267157" cy="427809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h-TH" b="1"/>
              <a:t>Main defining stages</a:t>
            </a:r>
          </a:p>
          <a:p>
            <a:pPr marL="514350" indent="-514350">
              <a:buAutoNum type="alphaLcPeriod"/>
            </a:pPr>
            <a:r>
              <a:rPr lang="th-TH" sz="2400" b="1"/>
              <a:t>Forest waterways: </a:t>
            </a:r>
          </a:p>
          <a:p>
            <a:r>
              <a:rPr lang="th-TH" sz="2400"/>
              <a:t>        - Capacity/Time trade off</a:t>
            </a:r>
          </a:p>
          <a:p>
            <a:r>
              <a:rPr lang="th-TH" sz="2400"/>
              <a:t>        - Forest environmental impacts</a:t>
            </a:r>
          </a:p>
          <a:p>
            <a:r>
              <a:rPr lang="th-TH" sz="2400" b="1"/>
              <a:t>b.   Facility location: </a:t>
            </a:r>
          </a:p>
          <a:p>
            <a:r>
              <a:rPr lang="th-TH" sz="2400"/>
              <a:t>        - Location selection to save cost</a:t>
            </a:r>
          </a:p>
          <a:p>
            <a:r>
              <a:rPr lang="th-TH" sz="2400"/>
              <a:t>        - Pasterisation and refrigeration</a:t>
            </a:r>
          </a:p>
          <a:p>
            <a:r>
              <a:rPr lang="th-TH" sz="2400" b="1"/>
              <a:t>c.   Regional transportation:</a:t>
            </a:r>
          </a:p>
          <a:p>
            <a:r>
              <a:rPr lang="th-TH" sz="2400"/>
              <a:t>        - Containerisation</a:t>
            </a:r>
          </a:p>
          <a:p>
            <a:r>
              <a:rPr lang="th-TH" sz="2400"/>
              <a:t>        - Long-distance modal shift</a:t>
            </a:r>
          </a:p>
          <a:p>
            <a:pPr marL="514350" indent="-514350">
              <a:buAutoNum type="alphaLcPeriod"/>
            </a:pP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02191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3">
            <a:extLst>
              <a:ext uri="{FF2B5EF4-FFF2-40B4-BE49-F238E27FC236}">
                <a16:creationId xmlns:a16="http://schemas.microsoft.com/office/drawing/2014/main" id="{B1F4F47B-4487-BD2A-0CD1-59C6C5217669}"/>
              </a:ext>
            </a:extLst>
          </p:cNvPr>
          <p:cNvSpPr txBox="1"/>
          <p:nvPr/>
        </p:nvSpPr>
        <p:spPr>
          <a:xfrm>
            <a:off x="-4805" y="152158"/>
            <a:ext cx="70549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>
                <a:cs typeface="Segoe UI"/>
              </a:rPr>
              <a:t>Transport Strategy: Challenges</a:t>
            </a:r>
          </a:p>
        </p:txBody>
      </p:sp>
      <p:pic>
        <p:nvPicPr>
          <p:cNvPr id="7" name="รูปภาพ 6" descr="รูปภาพประกอบด้วย วงกลม, กราฟิก, ตัวอักษร, สัญลักษณ์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404C0335-1ADD-D783-FBD3-C1E244227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896" y="1042737"/>
            <a:ext cx="3912207" cy="5280527"/>
          </a:xfrm>
          <a:prstGeom prst="rect">
            <a:avLst/>
          </a:prstGeom>
        </p:spPr>
      </p:pic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DC9BD857-6F81-E5F8-87E4-C1DF2ABF7B41}"/>
              </a:ext>
            </a:extLst>
          </p:cNvPr>
          <p:cNvSpPr txBox="1"/>
          <p:nvPr/>
        </p:nvSpPr>
        <p:spPr>
          <a:xfrm>
            <a:off x="387684" y="1163051"/>
            <a:ext cx="3562684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h-TH" sz="2000" b="1" err="1"/>
              <a:t>Geological</a:t>
            </a:r>
            <a:endParaRPr lang="th-TH" sz="2000" b="1"/>
          </a:p>
          <a:p>
            <a:pPr marL="457200" indent="-457200">
              <a:buFont typeface="Arial"/>
              <a:buChar char="•"/>
            </a:pPr>
            <a:r>
              <a:rPr lang="th-TH" sz="1800" b="1" err="1"/>
              <a:t>Flood</a:t>
            </a:r>
            <a:r>
              <a:rPr lang="th-TH" sz="1800" b="1"/>
              <a:t> </a:t>
            </a:r>
            <a:r>
              <a:rPr lang="th-TH" sz="1800" b="1" err="1"/>
              <a:t>plain</a:t>
            </a:r>
            <a:r>
              <a:rPr lang="th-TH" sz="1800" b="1"/>
              <a:t> and </a:t>
            </a:r>
            <a:r>
              <a:rPr lang="th-TH" sz="1800" b="1" err="1"/>
              <a:t>Waterlevel</a:t>
            </a:r>
            <a:r>
              <a:rPr lang="th-TH" sz="1800" b="1"/>
              <a:t> </a:t>
            </a:r>
            <a:r>
              <a:rPr lang="th-TH" sz="1800" b="1" err="1"/>
              <a:t>fluctuation</a:t>
            </a:r>
            <a:endParaRPr lang="th-TH" sz="1800" b="1"/>
          </a:p>
          <a:p>
            <a:pPr marL="457200" indent="-457200">
              <a:buFont typeface="Arial"/>
              <a:buChar char="•"/>
            </a:pPr>
            <a:r>
              <a:rPr lang="th-TH" sz="1800" b="1" err="1"/>
              <a:t>Large</a:t>
            </a:r>
            <a:r>
              <a:rPr lang="th-TH" sz="1800" b="1"/>
              <a:t> </a:t>
            </a:r>
            <a:r>
              <a:rPr lang="th-TH" sz="1800" b="1" err="1"/>
              <a:t>landmass</a:t>
            </a:r>
            <a:endParaRPr lang="th-TH" sz="1800" b="1"/>
          </a:p>
          <a:p>
            <a:pPr marL="457200" indent="-457200">
              <a:buFont typeface="Arial"/>
              <a:buChar char="•"/>
            </a:pPr>
            <a:r>
              <a:rPr lang="th-TH" sz="1800" b="1" err="1"/>
              <a:t>Everchanging</a:t>
            </a:r>
            <a:r>
              <a:rPr lang="th-TH" sz="1800" b="1"/>
              <a:t> </a:t>
            </a:r>
            <a:r>
              <a:rPr lang="th-TH" sz="1800" b="1" err="1"/>
              <a:t>geological</a:t>
            </a:r>
            <a:r>
              <a:rPr lang="th-TH" sz="1800" b="1"/>
              <a:t> </a:t>
            </a:r>
            <a:r>
              <a:rPr lang="th-TH" sz="1800" b="1" err="1"/>
              <a:t>route</a:t>
            </a:r>
            <a:endParaRPr lang="th-TH" sz="1800" b="1"/>
          </a:p>
          <a:p>
            <a:pPr marL="457200" indent="-457200">
              <a:buFont typeface="Arial"/>
              <a:buChar char="•"/>
            </a:pPr>
            <a:r>
              <a:rPr lang="th-TH" sz="1800" b="1" err="1"/>
              <a:t>Risk</a:t>
            </a:r>
            <a:r>
              <a:rPr lang="th-TH" sz="1800" b="1"/>
              <a:t> of </a:t>
            </a:r>
            <a:r>
              <a:rPr lang="th-TH" sz="1800" b="1" err="1"/>
              <a:t>deforestation</a:t>
            </a:r>
          </a:p>
        </p:txBody>
      </p:sp>
      <p:sp>
        <p:nvSpPr>
          <p:cNvPr id="11" name="กล่องข้อความ 10">
            <a:extLst>
              <a:ext uri="{FF2B5EF4-FFF2-40B4-BE49-F238E27FC236}">
                <a16:creationId xmlns:a16="http://schemas.microsoft.com/office/drawing/2014/main" id="{109C4580-1F47-68FD-5451-290A3D534F11}"/>
              </a:ext>
            </a:extLst>
          </p:cNvPr>
          <p:cNvSpPr txBox="1"/>
          <p:nvPr/>
        </p:nvSpPr>
        <p:spPr>
          <a:xfrm>
            <a:off x="307473" y="4438314"/>
            <a:ext cx="3763209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h-TH" sz="2000" b="1" err="1"/>
              <a:t>Technological</a:t>
            </a:r>
            <a:endParaRPr lang="th-TH" sz="2000" b="1"/>
          </a:p>
          <a:p>
            <a:pPr marL="342900" indent="-342900">
              <a:buFont typeface="Arial"/>
              <a:buChar char="•"/>
            </a:pPr>
            <a:r>
              <a:rPr lang="th-TH" sz="2000" b="1"/>
              <a:t>3 </a:t>
            </a:r>
            <a:r>
              <a:rPr lang="th-TH" sz="2000" b="1" err="1"/>
              <a:t>key</a:t>
            </a:r>
            <a:r>
              <a:rPr lang="th-TH" sz="2000" b="1"/>
              <a:t> </a:t>
            </a:r>
            <a:r>
              <a:rPr lang="th-TH" sz="2000" b="1" err="1"/>
              <a:t>aspects</a:t>
            </a:r>
            <a:r>
              <a:rPr lang="th-TH" sz="2000" b="1"/>
              <a:t> </a:t>
            </a:r>
            <a:r>
              <a:rPr lang="th-TH" sz="2000" b="1" err="1"/>
              <a:t>required</a:t>
            </a:r>
            <a:endParaRPr lang="th-TH" sz="2000" b="1"/>
          </a:p>
          <a:p>
            <a:pPr marL="800100" lvl="1" indent="-342900">
              <a:buFont typeface="Arial"/>
              <a:buChar char="•"/>
            </a:pPr>
            <a:r>
              <a:rPr lang="th-TH" sz="2000" b="1" err="1"/>
              <a:t>Communication</a:t>
            </a:r>
            <a:endParaRPr lang="th-TH" sz="2000" b="1"/>
          </a:p>
          <a:p>
            <a:pPr marL="800100" lvl="1" indent="-342900">
              <a:buFont typeface="Arial"/>
              <a:buChar char="•"/>
            </a:pPr>
            <a:r>
              <a:rPr lang="th-TH" sz="2000" b="1" err="1"/>
              <a:t>Navigation</a:t>
            </a:r>
            <a:endParaRPr lang="th-TH" sz="2000" b="1"/>
          </a:p>
          <a:p>
            <a:pPr marL="800100" lvl="1" indent="-342900">
              <a:buFont typeface="Arial"/>
              <a:buChar char="•"/>
            </a:pPr>
            <a:r>
              <a:rPr lang="th-TH" sz="2000" b="1"/>
              <a:t>Power </a:t>
            </a:r>
            <a:r>
              <a:rPr lang="th-TH" sz="2000" b="1" err="1"/>
              <a:t>Distribution</a:t>
            </a:r>
          </a:p>
          <a:p>
            <a:pPr marL="342900" indent="-342900">
              <a:buFont typeface="Arial"/>
              <a:buChar char="•"/>
            </a:pPr>
            <a:r>
              <a:rPr lang="th-TH" sz="2000" b="1" err="1"/>
              <a:t>Lack</a:t>
            </a:r>
            <a:r>
              <a:rPr lang="th-TH" sz="2000" b="1"/>
              <a:t> of </a:t>
            </a:r>
            <a:r>
              <a:rPr lang="th-TH" sz="2000" b="1" err="1"/>
              <a:t>advance</a:t>
            </a:r>
            <a:r>
              <a:rPr lang="th-TH" sz="2000" b="1"/>
              <a:t> </a:t>
            </a:r>
            <a:r>
              <a:rPr lang="th-TH" sz="2000" b="1" err="1"/>
              <a:t>resources</a:t>
            </a:r>
            <a:endParaRPr lang="th-TH" sz="2000" b="1"/>
          </a:p>
        </p:txBody>
      </p:sp>
      <p:sp>
        <p:nvSpPr>
          <p:cNvPr id="2" name="สี่เหลี่ยมผืนผ้า: มุมมน 1">
            <a:extLst>
              <a:ext uri="{FF2B5EF4-FFF2-40B4-BE49-F238E27FC236}">
                <a16:creationId xmlns:a16="http://schemas.microsoft.com/office/drawing/2014/main" id="{16586001-8A4E-4B2B-A944-5A90CDE50F13}"/>
              </a:ext>
            </a:extLst>
          </p:cNvPr>
          <p:cNvSpPr/>
          <p:nvPr/>
        </p:nvSpPr>
        <p:spPr>
          <a:xfrm>
            <a:off x="8268367" y="2356184"/>
            <a:ext cx="3756527" cy="2646948"/>
          </a:xfrm>
          <a:prstGeom prst="roundRect">
            <a:avLst/>
          </a:prstGeom>
          <a:noFill/>
          <a:ln w="57150">
            <a:solidFill>
              <a:srgbClr val="AA7B0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" name="กล่องข้อความ 2">
            <a:extLst>
              <a:ext uri="{FF2B5EF4-FFF2-40B4-BE49-F238E27FC236}">
                <a16:creationId xmlns:a16="http://schemas.microsoft.com/office/drawing/2014/main" id="{89A8C6A7-A3FC-0F49-5E5B-45186EB575A4}"/>
              </a:ext>
            </a:extLst>
          </p:cNvPr>
          <p:cNvSpPr txBox="1"/>
          <p:nvPr/>
        </p:nvSpPr>
        <p:spPr>
          <a:xfrm>
            <a:off x="8515684" y="2419683"/>
            <a:ext cx="376321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h-TH" sz="2000" b="1" err="1">
                <a:ea typeface="+mn-lt"/>
                <a:cs typeface="+mn-lt"/>
              </a:rPr>
              <a:t>Sociological</a:t>
            </a:r>
            <a:endParaRPr lang="th-TH" err="1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th-TH" sz="2000" b="1" err="1"/>
              <a:t>Conservation</a:t>
            </a:r>
            <a:r>
              <a:rPr lang="th-TH" sz="2000" b="1"/>
              <a:t> </a:t>
            </a:r>
            <a:r>
              <a:rPr lang="th-TH" sz="2000" b="1" err="1"/>
              <a:t>area</a:t>
            </a:r>
            <a:endParaRPr lang="th-TH" sz="2000" b="1"/>
          </a:p>
          <a:p>
            <a:pPr marL="342900" indent="-342900">
              <a:buFont typeface="Arial"/>
              <a:buChar char="•"/>
            </a:pPr>
            <a:r>
              <a:rPr lang="th-TH" sz="2000" b="1" err="1"/>
              <a:t>Lack</a:t>
            </a:r>
            <a:r>
              <a:rPr lang="th-TH" sz="2000" b="1"/>
              <a:t> of </a:t>
            </a:r>
            <a:r>
              <a:rPr lang="th-TH" sz="2000" b="1" err="1"/>
              <a:t>skill</a:t>
            </a:r>
            <a:r>
              <a:rPr lang="th-TH" sz="2000" b="1"/>
              <a:t> </a:t>
            </a:r>
            <a:r>
              <a:rPr lang="th-TH" sz="2000" b="1" err="1"/>
              <a:t>workers</a:t>
            </a:r>
            <a:r>
              <a:rPr lang="th-TH" sz="2000" b="1"/>
              <a:t> </a:t>
            </a:r>
          </a:p>
          <a:p>
            <a:pPr marL="342900" indent="-342900">
              <a:buFont typeface="Arial"/>
              <a:buChar char="•"/>
            </a:pPr>
            <a:r>
              <a:rPr lang="th-TH" sz="2000" b="1"/>
              <a:t>Limited </a:t>
            </a:r>
            <a:r>
              <a:rPr lang="th-TH" sz="2000" b="1" err="1"/>
              <a:t>budget</a:t>
            </a:r>
            <a:endParaRPr lang="th-TH" sz="2000" b="1"/>
          </a:p>
          <a:p>
            <a:pPr marL="342900" indent="-342900">
              <a:buFont typeface="Arial"/>
              <a:buChar char="•"/>
            </a:pPr>
            <a:r>
              <a:rPr lang="th-TH" sz="2000" b="1" err="1"/>
              <a:t>Safety</a:t>
            </a:r>
            <a:r>
              <a:rPr lang="th-TH" sz="2000" b="1"/>
              <a:t> and </a:t>
            </a:r>
            <a:r>
              <a:rPr lang="th-TH" sz="2000" b="1" err="1"/>
              <a:t>Security</a:t>
            </a:r>
            <a:r>
              <a:rPr lang="th-TH" sz="2000" b="1"/>
              <a:t> </a:t>
            </a:r>
            <a:r>
              <a:rPr lang="th-TH" sz="2000" b="1" err="1"/>
              <a:t>risk</a:t>
            </a:r>
          </a:p>
          <a:p>
            <a:pPr marL="342900" indent="-342900">
              <a:buFont typeface="Arial"/>
              <a:buChar char="•"/>
            </a:pPr>
            <a:r>
              <a:rPr lang="th-TH" sz="2000" b="1" err="1"/>
              <a:t>Regulations</a:t>
            </a:r>
          </a:p>
          <a:p>
            <a:pPr marL="342900" indent="-342900">
              <a:buFont typeface="Arial"/>
              <a:buChar char="•"/>
            </a:pPr>
            <a:r>
              <a:rPr lang="th-TH" sz="2000" b="1" err="1"/>
              <a:t>Local</a:t>
            </a:r>
            <a:r>
              <a:rPr lang="th-TH" sz="2000" b="1"/>
              <a:t> </a:t>
            </a:r>
            <a:r>
              <a:rPr lang="th-TH" sz="2000" b="1" err="1"/>
              <a:t>reluctance</a:t>
            </a:r>
            <a:r>
              <a:rPr lang="th-TH" sz="2000" b="1"/>
              <a:t> </a:t>
            </a:r>
            <a:r>
              <a:rPr lang="th-TH" sz="2000" b="1" err="1"/>
              <a:t>to</a:t>
            </a:r>
            <a:r>
              <a:rPr lang="th-TH" sz="2000" b="1"/>
              <a:t> </a:t>
            </a:r>
            <a:r>
              <a:rPr lang="th-TH" sz="2000" b="1" err="1"/>
              <a:t>changes</a:t>
            </a:r>
          </a:p>
          <a:p>
            <a:endParaRPr lang="th-TH" sz="2000" b="1"/>
          </a:p>
        </p:txBody>
      </p:sp>
      <p:sp>
        <p:nvSpPr>
          <p:cNvPr id="4" name="สี่เหลี่ยมผืนผ้า: มุมมน 3">
            <a:extLst>
              <a:ext uri="{FF2B5EF4-FFF2-40B4-BE49-F238E27FC236}">
                <a16:creationId xmlns:a16="http://schemas.microsoft.com/office/drawing/2014/main" id="{BA30BEC8-4A87-8FF3-B30B-C87F54FFC0A5}"/>
              </a:ext>
            </a:extLst>
          </p:cNvPr>
          <p:cNvSpPr/>
          <p:nvPr/>
        </p:nvSpPr>
        <p:spPr>
          <a:xfrm>
            <a:off x="167103" y="1132341"/>
            <a:ext cx="3904587" cy="2061764"/>
          </a:xfrm>
          <a:prstGeom prst="roundRect">
            <a:avLst/>
          </a:prstGeom>
          <a:noFill/>
          <a:ln w="57150">
            <a:solidFill>
              <a:srgbClr val="AA7B0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สี่เหลี่ยมผืนผ้า: มุมมน 4">
            <a:extLst>
              <a:ext uri="{FF2B5EF4-FFF2-40B4-BE49-F238E27FC236}">
                <a16:creationId xmlns:a16="http://schemas.microsoft.com/office/drawing/2014/main" id="{31C2227F-241D-AD44-8DB1-29DFCFA41A89}"/>
              </a:ext>
            </a:extLst>
          </p:cNvPr>
          <p:cNvSpPr/>
          <p:nvPr/>
        </p:nvSpPr>
        <p:spPr>
          <a:xfrm>
            <a:off x="167102" y="4439133"/>
            <a:ext cx="3904587" cy="2061764"/>
          </a:xfrm>
          <a:prstGeom prst="roundRect">
            <a:avLst/>
          </a:prstGeom>
          <a:noFill/>
          <a:ln w="57150">
            <a:solidFill>
              <a:srgbClr val="AA7B0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12499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3">
            <a:extLst>
              <a:ext uri="{FF2B5EF4-FFF2-40B4-BE49-F238E27FC236}">
                <a16:creationId xmlns:a16="http://schemas.microsoft.com/office/drawing/2014/main" id="{B1F4F47B-4487-BD2A-0CD1-59C6C5217669}"/>
              </a:ext>
            </a:extLst>
          </p:cNvPr>
          <p:cNvSpPr txBox="1"/>
          <p:nvPr/>
        </p:nvSpPr>
        <p:spPr>
          <a:xfrm>
            <a:off x="-519615" y="152158"/>
            <a:ext cx="901024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>
                <a:cs typeface="Segoe UI"/>
              </a:rPr>
              <a:t>Transport Strategy: Existing modes</a:t>
            </a:r>
          </a:p>
        </p:txBody>
      </p: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C1FBBA4D-48DB-E577-68DA-CD1928888EDE}"/>
              </a:ext>
            </a:extLst>
          </p:cNvPr>
          <p:cNvSpPr txBox="1"/>
          <p:nvPr/>
        </p:nvSpPr>
        <p:spPr>
          <a:xfrm>
            <a:off x="150963" y="1373756"/>
            <a:ext cx="8343899" cy="427809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h-TH" b="1" err="1"/>
              <a:t>Chategorisation</a:t>
            </a:r>
            <a:r>
              <a:rPr lang="th-TH" b="1"/>
              <a:t> </a:t>
            </a:r>
            <a:r>
              <a:rPr lang="th-TH" b="1" err="1"/>
              <a:t>by</a:t>
            </a:r>
            <a:r>
              <a:rPr lang="th-TH" b="1"/>
              <a:t> </a:t>
            </a:r>
            <a:r>
              <a:rPr lang="th-TH" b="1" err="1"/>
              <a:t>capacity</a:t>
            </a:r>
            <a:r>
              <a:rPr lang="th-TH" b="1"/>
              <a:t>:</a:t>
            </a:r>
          </a:p>
          <a:p>
            <a:pPr marL="457200" indent="-457200">
              <a:buFont typeface="Arial"/>
              <a:buChar char="•"/>
            </a:pPr>
            <a:r>
              <a:rPr lang="th-TH" sz="2400" err="1"/>
              <a:t>Small</a:t>
            </a:r>
            <a:r>
              <a:rPr lang="th-TH" sz="2400"/>
              <a:t>:</a:t>
            </a:r>
          </a:p>
          <a:p>
            <a:pPr marL="914400" lvl="1" indent="-457200">
              <a:buFont typeface="Arial"/>
              <a:buChar char="•"/>
            </a:pPr>
            <a:r>
              <a:rPr lang="th-TH" sz="2400" err="1"/>
              <a:t>Canoes</a:t>
            </a:r>
            <a:r>
              <a:rPr lang="th-TH" sz="2400"/>
              <a:t>/</a:t>
            </a:r>
            <a:r>
              <a:rPr lang="th-TH" sz="2400" err="1"/>
              <a:t>Dugout</a:t>
            </a:r>
            <a:r>
              <a:rPr lang="th-TH" sz="2400"/>
              <a:t> </a:t>
            </a:r>
            <a:r>
              <a:rPr lang="th-TH" sz="2400" err="1"/>
              <a:t>Canoues</a:t>
            </a:r>
            <a:r>
              <a:rPr lang="th-TH" sz="2400"/>
              <a:t> (</a:t>
            </a:r>
            <a:r>
              <a:rPr lang="th-TH" sz="2400" err="1"/>
              <a:t>Pirogues</a:t>
            </a:r>
            <a:r>
              <a:rPr lang="th-TH" sz="2400"/>
              <a:t>)</a:t>
            </a:r>
          </a:p>
          <a:p>
            <a:pPr marL="914400" lvl="1" indent="-457200">
              <a:buFont typeface="Arial"/>
              <a:buChar char="•"/>
            </a:pPr>
            <a:r>
              <a:rPr lang="th-TH" sz="2400" err="1"/>
              <a:t>Motorized</a:t>
            </a:r>
            <a:r>
              <a:rPr lang="th-TH" sz="2400"/>
              <a:t> </a:t>
            </a:r>
            <a:r>
              <a:rPr lang="th-TH" sz="2400" err="1"/>
              <a:t>Canoues</a:t>
            </a:r>
            <a:r>
              <a:rPr lang="th-TH" sz="2400"/>
              <a:t> (</a:t>
            </a:r>
            <a:r>
              <a:rPr lang="th-TH" sz="2400" err="1"/>
              <a:t>Rabeta</a:t>
            </a:r>
            <a:r>
              <a:rPr lang="th-TH" sz="2400"/>
              <a:t>)</a:t>
            </a:r>
          </a:p>
          <a:p>
            <a:pPr marL="457200" indent="-457200">
              <a:buFont typeface="Arial"/>
              <a:buChar char="•"/>
            </a:pPr>
            <a:r>
              <a:rPr lang="th-TH" sz="2400" err="1"/>
              <a:t>Medium</a:t>
            </a:r>
            <a:r>
              <a:rPr lang="th-TH" sz="2400"/>
              <a:t>: </a:t>
            </a:r>
          </a:p>
          <a:p>
            <a:pPr marL="914400" lvl="1" indent="-457200">
              <a:buFont typeface="Arial"/>
              <a:buChar char="•"/>
            </a:pPr>
            <a:r>
              <a:rPr lang="th-TH" sz="2400" err="1"/>
              <a:t>Regional</a:t>
            </a:r>
            <a:r>
              <a:rPr lang="th-TH" sz="2400"/>
              <a:t> </a:t>
            </a:r>
            <a:r>
              <a:rPr lang="th-TH" sz="2400" err="1"/>
              <a:t>Boats</a:t>
            </a:r>
            <a:r>
              <a:rPr lang="th-TH" sz="2400"/>
              <a:t> (</a:t>
            </a:r>
            <a:r>
              <a:rPr lang="th-TH" sz="2400" err="1"/>
              <a:t>Barcos</a:t>
            </a:r>
            <a:r>
              <a:rPr lang="th-TH" sz="2400"/>
              <a:t> </a:t>
            </a:r>
            <a:r>
              <a:rPr lang="th-TH" sz="2400" err="1"/>
              <a:t>Regionais</a:t>
            </a:r>
            <a:r>
              <a:rPr lang="th-TH" sz="2400"/>
              <a:t>) </a:t>
            </a:r>
          </a:p>
          <a:p>
            <a:pPr marL="914400" lvl="1" indent="-457200">
              <a:buFont typeface="Arial"/>
              <a:buChar char="•"/>
            </a:pPr>
            <a:r>
              <a:rPr lang="th-TH" sz="2400" err="1"/>
              <a:t>Ferries</a:t>
            </a:r>
            <a:endParaRPr lang="th-TH" sz="2400"/>
          </a:p>
          <a:p>
            <a:pPr marL="914400" lvl="1" indent="-457200">
              <a:buFont typeface="Arial"/>
              <a:buChar char="•"/>
            </a:pPr>
            <a:r>
              <a:rPr lang="th-TH" sz="2400" err="1"/>
              <a:t>Speedboats</a:t>
            </a:r>
            <a:r>
              <a:rPr lang="th-TH" sz="2400"/>
              <a:t> (</a:t>
            </a:r>
            <a:r>
              <a:rPr lang="th-TH" sz="2400" err="1"/>
              <a:t>Lanchas</a:t>
            </a:r>
            <a:r>
              <a:rPr lang="th-TH" sz="2400"/>
              <a:t>)</a:t>
            </a:r>
          </a:p>
          <a:p>
            <a:pPr marL="457200" indent="-457200">
              <a:buFont typeface="Arial"/>
              <a:buChar char="•"/>
            </a:pPr>
            <a:r>
              <a:rPr lang="th-TH" sz="2400" err="1"/>
              <a:t>Large</a:t>
            </a:r>
            <a:r>
              <a:rPr lang="th-TH" sz="2400"/>
              <a:t>:</a:t>
            </a:r>
          </a:p>
          <a:p>
            <a:pPr marL="914400" lvl="1" indent="-457200">
              <a:buFont typeface="Arial"/>
              <a:buChar char="•"/>
            </a:pPr>
            <a:r>
              <a:rPr lang="th-TH" sz="2400" err="1"/>
              <a:t>Barges</a:t>
            </a:r>
            <a:r>
              <a:rPr lang="th-TH" sz="2400"/>
              <a:t> (</a:t>
            </a:r>
            <a:r>
              <a:rPr lang="th-TH" sz="2400" err="1"/>
              <a:t>Tucked</a:t>
            </a:r>
            <a:r>
              <a:rPr lang="th-TH" sz="2400"/>
              <a:t> </a:t>
            </a:r>
            <a:r>
              <a:rPr lang="th-TH" sz="2400" err="1"/>
              <a:t>or</a:t>
            </a:r>
            <a:r>
              <a:rPr lang="th-TH" sz="2400"/>
              <a:t> </a:t>
            </a:r>
            <a:r>
              <a:rPr lang="th-TH" sz="2400" err="1"/>
              <a:t>Motorised</a:t>
            </a:r>
            <a:r>
              <a:rPr lang="th-TH" sz="2400"/>
              <a:t>)</a:t>
            </a:r>
          </a:p>
          <a:p>
            <a:pPr marL="914400" lvl="1" indent="-457200">
              <a:buFont typeface="Arial"/>
              <a:buChar char="•"/>
            </a:pPr>
            <a:endParaRPr lang="th-TH"/>
          </a:p>
        </p:txBody>
      </p:sp>
      <p:pic>
        <p:nvPicPr>
          <p:cNvPr id="3" name="รูปภาพ 2" descr="รูปภาพประกอบด้วย กลางแจ้ง, คน, น้ำ, เรือแจว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4043866F-EA25-A5D2-5569-D61ED5C870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60" b="11957"/>
          <a:stretch/>
        </p:blipFill>
        <p:spPr>
          <a:xfrm>
            <a:off x="8091937" y="1079470"/>
            <a:ext cx="3743212" cy="2339723"/>
          </a:xfrm>
          <a:prstGeom prst="rect">
            <a:avLst/>
          </a:prstGeom>
        </p:spPr>
      </p:pic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34ACCDFC-DFE3-280D-DEA0-58953294C683}"/>
              </a:ext>
            </a:extLst>
          </p:cNvPr>
          <p:cNvSpPr txBox="1"/>
          <p:nvPr/>
        </p:nvSpPr>
        <p:spPr>
          <a:xfrm>
            <a:off x="8085123" y="3341836"/>
            <a:ext cx="374530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th-TH" sz="1600" err="1"/>
              <a:t>Acai</a:t>
            </a:r>
            <a:r>
              <a:rPr lang="th-TH" sz="1600"/>
              <a:t> </a:t>
            </a:r>
            <a:r>
              <a:rPr lang="th-TH" sz="1600" err="1"/>
              <a:t>berry</a:t>
            </a:r>
            <a:r>
              <a:rPr lang="th-TH" sz="1600"/>
              <a:t> </a:t>
            </a:r>
            <a:r>
              <a:rPr lang="th-TH" sz="1600" err="1"/>
              <a:t>collection</a:t>
            </a:r>
            <a:r>
              <a:rPr lang="th-TH" sz="1600"/>
              <a:t> </a:t>
            </a:r>
            <a:r>
              <a:rPr lang="th-TH" sz="1600" err="1"/>
              <a:t>canoes</a:t>
            </a:r>
            <a:r>
              <a:rPr lang="th-TH" sz="1600"/>
              <a:t>, </a:t>
            </a:r>
            <a:endParaRPr lang="th-TH"/>
          </a:p>
          <a:p>
            <a:pPr algn="r"/>
            <a:r>
              <a:rPr lang="th-TH" sz="1600" err="1"/>
              <a:t>Alamy</a:t>
            </a:r>
            <a:r>
              <a:rPr lang="th-TH" sz="1600"/>
              <a:t>, 2007</a:t>
            </a:r>
            <a:endParaRPr lang="th-TH"/>
          </a:p>
        </p:txBody>
      </p:sp>
      <p:pic>
        <p:nvPicPr>
          <p:cNvPr id="7" name="รูปภาพ 6" descr="รูปภาพประกอบด้วย กลางแจ้ง, น้ำ, ขนส่ง, ท้องฟ้า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9FCC3737-C680-B9A5-82ED-361701EE2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057" y="3930785"/>
            <a:ext cx="5391510" cy="2432620"/>
          </a:xfrm>
          <a:prstGeom prst="rect">
            <a:avLst/>
          </a:prstGeom>
        </p:spPr>
      </p:pic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4419F633-1991-6F8B-2FB0-2BE7D4160442}"/>
              </a:ext>
            </a:extLst>
          </p:cNvPr>
          <p:cNvSpPr txBox="1"/>
          <p:nvPr/>
        </p:nvSpPr>
        <p:spPr>
          <a:xfrm>
            <a:off x="8085122" y="6274817"/>
            <a:ext cx="374530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th-TH" sz="1600" i="1" err="1">
                <a:ea typeface="+mn-lt"/>
                <a:cs typeface="+mn-lt"/>
              </a:rPr>
              <a:t>Barge</a:t>
            </a:r>
            <a:r>
              <a:rPr lang="th-TH" sz="1600" i="1">
                <a:ea typeface="+mn-lt"/>
                <a:cs typeface="+mn-lt"/>
              </a:rPr>
              <a:t> </a:t>
            </a:r>
            <a:r>
              <a:rPr lang="th-TH" sz="1600" i="1" err="1">
                <a:ea typeface="+mn-lt"/>
                <a:cs typeface="+mn-lt"/>
              </a:rPr>
              <a:t>convoy</a:t>
            </a:r>
            <a:r>
              <a:rPr lang="th-TH" sz="1600" i="1">
                <a:ea typeface="+mn-lt"/>
                <a:cs typeface="+mn-lt"/>
              </a:rPr>
              <a:t> </a:t>
            </a:r>
            <a:r>
              <a:rPr lang="th-TH" sz="1600" i="1" err="1">
                <a:ea typeface="+mn-lt"/>
                <a:cs typeface="+mn-lt"/>
              </a:rPr>
              <a:t>on</a:t>
            </a:r>
            <a:r>
              <a:rPr lang="th-TH" sz="1600" i="1">
                <a:ea typeface="+mn-lt"/>
                <a:cs typeface="+mn-lt"/>
              </a:rPr>
              <a:t> </a:t>
            </a:r>
            <a:r>
              <a:rPr lang="th-TH" sz="1600" i="1" err="1">
                <a:ea typeface="+mn-lt"/>
                <a:cs typeface="+mn-lt"/>
              </a:rPr>
              <a:t>the</a:t>
            </a:r>
            <a:r>
              <a:rPr lang="th-TH" sz="1600" i="1">
                <a:ea typeface="+mn-lt"/>
                <a:cs typeface="+mn-lt"/>
              </a:rPr>
              <a:t> </a:t>
            </a:r>
            <a:r>
              <a:rPr lang="th-TH" sz="1600" i="1" err="1">
                <a:ea typeface="+mn-lt"/>
                <a:cs typeface="+mn-lt"/>
              </a:rPr>
              <a:t>Río</a:t>
            </a:r>
            <a:r>
              <a:rPr lang="th-TH" sz="1600" i="1">
                <a:ea typeface="+mn-lt"/>
                <a:cs typeface="+mn-lt"/>
              </a:rPr>
              <a:t> </a:t>
            </a:r>
            <a:r>
              <a:rPr lang="th-TH" sz="1600" i="1" err="1">
                <a:ea typeface="+mn-lt"/>
                <a:cs typeface="+mn-lt"/>
              </a:rPr>
              <a:t>Madeira</a:t>
            </a:r>
            <a:r>
              <a:rPr lang="th-TH" sz="1600"/>
              <a:t>, </a:t>
            </a:r>
            <a:endParaRPr lang="th-TH"/>
          </a:p>
          <a:p>
            <a:pPr algn="r"/>
            <a:r>
              <a:rPr lang="th-TH" sz="1600"/>
              <a:t>A.PAES / </a:t>
            </a:r>
            <a:r>
              <a:rPr lang="th-TH" sz="1600" err="1"/>
              <a:t>shutterstock</a:t>
            </a:r>
            <a:r>
              <a:rPr lang="th-TH" sz="1600"/>
              <a:t>.</a:t>
            </a:r>
            <a:r>
              <a:rPr lang="th-TH" sz="1600" err="1"/>
              <a:t>com</a:t>
            </a:r>
            <a:endParaRPr lang="th-TH" err="1"/>
          </a:p>
        </p:txBody>
      </p:sp>
    </p:spTree>
    <p:extLst>
      <p:ext uri="{BB962C8B-B14F-4D97-AF65-F5344CB8AC3E}">
        <p14:creationId xmlns:p14="http://schemas.microsoft.com/office/powerpoint/2010/main" val="3813251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3">
            <a:extLst>
              <a:ext uri="{FF2B5EF4-FFF2-40B4-BE49-F238E27FC236}">
                <a16:creationId xmlns:a16="http://schemas.microsoft.com/office/drawing/2014/main" id="{B1F4F47B-4487-BD2A-0CD1-59C6C5217669}"/>
              </a:ext>
            </a:extLst>
          </p:cNvPr>
          <p:cNvSpPr txBox="1"/>
          <p:nvPr/>
        </p:nvSpPr>
        <p:spPr>
          <a:xfrm>
            <a:off x="-404596" y="152158"/>
            <a:ext cx="901024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>
                <a:cs typeface="Segoe UI"/>
              </a:rPr>
              <a:t>Transport Strategy: Potential modes</a:t>
            </a:r>
          </a:p>
        </p:txBody>
      </p:sp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D3F5A937-F6E4-7B40-F9E0-42EB52D7944F}"/>
              </a:ext>
            </a:extLst>
          </p:cNvPr>
          <p:cNvSpPr txBox="1"/>
          <p:nvPr/>
        </p:nvSpPr>
        <p:spPr>
          <a:xfrm>
            <a:off x="150963" y="1373756"/>
            <a:ext cx="6963673" cy="49552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buFont typeface="Arial"/>
              <a:buChar char="•"/>
            </a:pPr>
            <a:r>
              <a:rPr lang="th-TH" sz="2400" b="1" err="1"/>
              <a:t>Electrification</a:t>
            </a:r>
            <a:endParaRPr lang="th-TH" sz="2400"/>
          </a:p>
          <a:p>
            <a:pPr marL="971550" lvl="1" indent="-514350">
              <a:buFont typeface="Arial"/>
              <a:buChar char="•"/>
            </a:pPr>
            <a:r>
              <a:rPr lang="th-TH" sz="2400" err="1"/>
              <a:t>Reduction</a:t>
            </a:r>
            <a:r>
              <a:rPr lang="th-TH" sz="2400"/>
              <a:t> </a:t>
            </a:r>
            <a:r>
              <a:rPr lang="th-TH" sz="2400" err="1"/>
              <a:t>in</a:t>
            </a:r>
            <a:r>
              <a:rPr lang="th-TH" sz="2400"/>
              <a:t> </a:t>
            </a:r>
            <a:r>
              <a:rPr lang="th-TH" sz="2400" err="1"/>
              <a:t>fossil</a:t>
            </a:r>
            <a:r>
              <a:rPr lang="th-TH" sz="2400"/>
              <a:t> </a:t>
            </a:r>
            <a:r>
              <a:rPr lang="th-TH" sz="2400" err="1"/>
              <a:t>fuel</a:t>
            </a:r>
            <a:r>
              <a:rPr lang="th-TH" sz="2400"/>
              <a:t> </a:t>
            </a:r>
            <a:r>
              <a:rPr lang="th-TH" sz="2400" err="1"/>
              <a:t>reliance</a:t>
            </a:r>
            <a:r>
              <a:rPr lang="th-TH" sz="2400"/>
              <a:t>, </a:t>
            </a:r>
            <a:r>
              <a:rPr lang="th-TH" sz="2400" err="1"/>
              <a:t>noise</a:t>
            </a:r>
            <a:r>
              <a:rPr lang="th-TH" sz="2400"/>
              <a:t>, and </a:t>
            </a:r>
            <a:r>
              <a:rPr lang="th-TH" sz="2400" err="1"/>
              <a:t>emission</a:t>
            </a:r>
            <a:r>
              <a:rPr lang="th-TH" sz="2400" b="1"/>
              <a:t> </a:t>
            </a:r>
          </a:p>
          <a:p>
            <a:pPr marL="514350" indent="-514350">
              <a:buFont typeface="Arial"/>
              <a:buChar char="•"/>
            </a:pPr>
            <a:r>
              <a:rPr lang="th-TH" sz="2400" b="1" err="1"/>
              <a:t>Propulsion</a:t>
            </a:r>
            <a:r>
              <a:rPr lang="th-TH" sz="2400" b="1"/>
              <a:t> System </a:t>
            </a:r>
            <a:r>
              <a:rPr lang="th-TH" sz="2400" b="1" err="1"/>
              <a:t>Position</a:t>
            </a:r>
            <a:endParaRPr lang="th-TH" sz="2400" b="1"/>
          </a:p>
          <a:p>
            <a:pPr marL="971550" lvl="1" indent="-514350">
              <a:buFont typeface="Arial"/>
              <a:buChar char="•"/>
            </a:pPr>
            <a:r>
              <a:rPr lang="th-TH" sz="2400" err="1"/>
              <a:t>Explore</a:t>
            </a:r>
            <a:r>
              <a:rPr lang="th-TH" sz="2400"/>
              <a:t> </a:t>
            </a:r>
            <a:r>
              <a:rPr lang="th-TH" sz="2400" err="1"/>
              <a:t>over</a:t>
            </a:r>
            <a:r>
              <a:rPr lang="th-TH" sz="2400"/>
              <a:t>/</a:t>
            </a:r>
            <a:r>
              <a:rPr lang="th-TH" sz="2400" err="1"/>
              <a:t>underwater</a:t>
            </a:r>
            <a:r>
              <a:rPr lang="th-TH" sz="2400"/>
              <a:t> </a:t>
            </a:r>
            <a:r>
              <a:rPr lang="th-TH" sz="2400" err="1"/>
              <a:t>propulsion</a:t>
            </a:r>
            <a:r>
              <a:rPr lang="th-TH" sz="2400"/>
              <a:t> </a:t>
            </a:r>
            <a:r>
              <a:rPr lang="th-TH" sz="2400" err="1"/>
              <a:t>for</a:t>
            </a:r>
            <a:r>
              <a:rPr lang="th-TH" sz="2400"/>
              <a:t> </a:t>
            </a:r>
            <a:r>
              <a:rPr lang="th-TH" sz="2400" err="1"/>
              <a:t>different</a:t>
            </a:r>
            <a:r>
              <a:rPr lang="th-TH" sz="2400"/>
              <a:t> </a:t>
            </a:r>
            <a:r>
              <a:rPr lang="th-TH" sz="2400" err="1"/>
              <a:t>echelons</a:t>
            </a:r>
            <a:endParaRPr lang="th-TH" sz="2400"/>
          </a:p>
          <a:p>
            <a:pPr marL="514350" indent="-514350">
              <a:buFont typeface="Arial"/>
              <a:buChar char="•"/>
            </a:pPr>
            <a:r>
              <a:rPr lang="th-TH" sz="2400" b="1" err="1"/>
              <a:t>Tugged</a:t>
            </a:r>
            <a:r>
              <a:rPr lang="th-TH" sz="2400" b="1"/>
              <a:t> </a:t>
            </a:r>
            <a:r>
              <a:rPr lang="th-TH" sz="2400" b="1" err="1"/>
              <a:t>barges</a:t>
            </a:r>
            <a:endParaRPr lang="th-TH" sz="2400" b="1"/>
          </a:p>
          <a:p>
            <a:pPr marL="971550" lvl="1" indent="-514350">
              <a:buFont typeface="Arial"/>
              <a:buChar char="•"/>
            </a:pPr>
            <a:r>
              <a:rPr lang="th-TH" sz="2400" err="1"/>
              <a:t>Increase</a:t>
            </a:r>
            <a:r>
              <a:rPr lang="th-TH" sz="2400"/>
              <a:t> </a:t>
            </a:r>
            <a:r>
              <a:rPr lang="th-TH" sz="2400" err="1"/>
              <a:t>manouvebility</a:t>
            </a:r>
            <a:r>
              <a:rPr lang="th-TH" sz="2400"/>
              <a:t> and </a:t>
            </a:r>
            <a:r>
              <a:rPr lang="th-TH" sz="2400" err="1"/>
              <a:t>safety</a:t>
            </a:r>
            <a:r>
              <a:rPr lang="th-TH" sz="2400"/>
              <a:t> </a:t>
            </a:r>
            <a:r>
              <a:rPr lang="th-TH" sz="2400" err="1"/>
              <a:t>for</a:t>
            </a:r>
            <a:r>
              <a:rPr lang="th-TH" sz="2400"/>
              <a:t> </a:t>
            </a:r>
            <a:r>
              <a:rPr lang="th-TH" sz="2400" err="1"/>
              <a:t>workers</a:t>
            </a:r>
            <a:endParaRPr lang="th-TH" sz="2400"/>
          </a:p>
          <a:p>
            <a:pPr marL="514350" indent="-514350">
              <a:buFont typeface="Arial"/>
              <a:buChar char="•"/>
            </a:pPr>
            <a:r>
              <a:rPr lang="th-TH" sz="2400" b="1" err="1"/>
              <a:t>Multifunctional</a:t>
            </a:r>
            <a:r>
              <a:rPr lang="th-TH" sz="2400" b="1"/>
              <a:t> </a:t>
            </a:r>
            <a:r>
              <a:rPr lang="th-TH" sz="2400" b="1" err="1"/>
              <a:t>ship</a:t>
            </a:r>
            <a:endParaRPr lang="th-TH" sz="2400" b="1"/>
          </a:p>
          <a:p>
            <a:pPr marL="971550" lvl="1" indent="-514350">
              <a:buFont typeface="Arial"/>
              <a:buChar char="•"/>
            </a:pPr>
            <a:r>
              <a:rPr lang="th-TH" sz="2400" err="1"/>
              <a:t>Optimise</a:t>
            </a:r>
            <a:r>
              <a:rPr lang="th-TH" sz="2400"/>
              <a:t> </a:t>
            </a:r>
            <a:r>
              <a:rPr lang="th-TH" sz="2400" err="1"/>
              <a:t>vehicle</a:t>
            </a:r>
            <a:r>
              <a:rPr lang="th-TH" sz="2400"/>
              <a:t> </a:t>
            </a:r>
            <a:r>
              <a:rPr lang="th-TH" sz="2400" err="1"/>
              <a:t>usage</a:t>
            </a:r>
            <a:r>
              <a:rPr lang="th-TH" sz="2400"/>
              <a:t>, and </a:t>
            </a:r>
            <a:r>
              <a:rPr lang="th-TH" sz="2400" err="1"/>
              <a:t>allows</a:t>
            </a:r>
            <a:r>
              <a:rPr lang="th-TH" sz="2400"/>
              <a:t> </a:t>
            </a:r>
            <a:r>
              <a:rPr lang="th-TH" sz="2400" err="1"/>
              <a:t>low</a:t>
            </a:r>
            <a:r>
              <a:rPr lang="th-TH" sz="2400"/>
              <a:t> </a:t>
            </a:r>
            <a:r>
              <a:rPr lang="th-TH" sz="2400" err="1"/>
              <a:t>season</a:t>
            </a:r>
            <a:r>
              <a:rPr lang="th-TH" sz="2400"/>
              <a:t> </a:t>
            </a:r>
            <a:r>
              <a:rPr lang="th-TH" sz="2400" err="1"/>
              <a:t>adaptation</a:t>
            </a:r>
            <a:r>
              <a:rPr lang="th-TH" sz="2400"/>
              <a:t>.</a:t>
            </a:r>
          </a:p>
          <a:p>
            <a:pPr indent="-457200">
              <a:buFont typeface="Arial"/>
              <a:buChar char="•"/>
            </a:pPr>
            <a:endParaRPr lang="th-TH" b="1"/>
          </a:p>
        </p:txBody>
      </p:sp>
      <p:pic>
        <p:nvPicPr>
          <p:cNvPr id="2" name="รูปภาพ 1" descr="รูปภาพประกอบด้วย ท้องฟ้า, น้ำ, กลางแจ้ง, เมฆ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407DD45B-C539-7B83-123B-915BB314F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023" y="801945"/>
            <a:ext cx="4123425" cy="2321129"/>
          </a:xfrm>
          <a:prstGeom prst="rect">
            <a:avLst/>
          </a:prstGeom>
        </p:spPr>
      </p:pic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C9BD8743-C2F6-AFD7-B45C-B62BA173DF29}"/>
              </a:ext>
            </a:extLst>
          </p:cNvPr>
          <p:cNvSpPr txBox="1"/>
          <p:nvPr/>
        </p:nvSpPr>
        <p:spPr>
          <a:xfrm>
            <a:off x="8113878" y="3068666"/>
            <a:ext cx="374530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th-TH" sz="1600" err="1"/>
              <a:t>Hybrid</a:t>
            </a:r>
            <a:r>
              <a:rPr lang="th-TH" sz="1600"/>
              <a:t> </a:t>
            </a:r>
            <a:r>
              <a:rPr lang="th-TH" sz="1600" err="1"/>
              <a:t>cargo</a:t>
            </a:r>
            <a:r>
              <a:rPr lang="th-TH" sz="1600"/>
              <a:t> </a:t>
            </a:r>
            <a:r>
              <a:rPr lang="th-TH" sz="1600" err="1"/>
              <a:t>sail</a:t>
            </a:r>
            <a:r>
              <a:rPr lang="th-TH" sz="1600"/>
              <a:t> </a:t>
            </a:r>
            <a:r>
              <a:rPr lang="th-TH" sz="1600" err="1"/>
              <a:t>boat</a:t>
            </a:r>
            <a:r>
              <a:rPr lang="th-TH" sz="1600"/>
              <a:t>,</a:t>
            </a:r>
            <a:endParaRPr lang="th-TH"/>
          </a:p>
          <a:p>
            <a:pPr algn="r"/>
            <a:r>
              <a:rPr lang="th-TH" sz="1600" err="1">
                <a:ea typeface="+mn-lt"/>
                <a:cs typeface="+mn-lt"/>
              </a:rPr>
              <a:t>autoevolution</a:t>
            </a:r>
            <a:r>
              <a:rPr lang="th-TH" sz="1600">
                <a:ea typeface="+mn-lt"/>
                <a:cs typeface="+mn-lt"/>
              </a:rPr>
              <a:t>.</a:t>
            </a:r>
            <a:r>
              <a:rPr lang="th-TH" sz="1600" err="1">
                <a:ea typeface="+mn-lt"/>
                <a:cs typeface="+mn-lt"/>
              </a:rPr>
              <a:t>com</a:t>
            </a:r>
            <a:endParaRPr lang="th-TH" err="1"/>
          </a:p>
        </p:txBody>
      </p:sp>
      <p:pic>
        <p:nvPicPr>
          <p:cNvPr id="5" name="รูปภาพ 4" descr="Villages, Amazon River, Peru, South America">
            <a:extLst>
              <a:ext uri="{FF2B5EF4-FFF2-40B4-BE49-F238E27FC236}">
                <a16:creationId xmlns:a16="http://schemas.microsoft.com/office/drawing/2014/main" id="{34CDB686-B905-6052-D94A-7378B7841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8023" y="3649790"/>
            <a:ext cx="4123425" cy="2649552"/>
          </a:xfrm>
          <a:prstGeom prst="rect">
            <a:avLst/>
          </a:prstGeom>
        </p:spPr>
      </p:pic>
      <p:sp>
        <p:nvSpPr>
          <p:cNvPr id="7" name="กล่องข้อความ 6">
            <a:extLst>
              <a:ext uri="{FF2B5EF4-FFF2-40B4-BE49-F238E27FC236}">
                <a16:creationId xmlns:a16="http://schemas.microsoft.com/office/drawing/2014/main" id="{E1688DEF-6699-B130-B0CF-DAD5751E12E0}"/>
              </a:ext>
            </a:extLst>
          </p:cNvPr>
          <p:cNvSpPr txBox="1"/>
          <p:nvPr/>
        </p:nvSpPr>
        <p:spPr>
          <a:xfrm>
            <a:off x="8113877" y="6317948"/>
            <a:ext cx="374530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th-TH" sz="1600" err="1"/>
              <a:t>Multipurpose</a:t>
            </a:r>
            <a:r>
              <a:rPr lang="th-TH" sz="1600"/>
              <a:t> </a:t>
            </a:r>
            <a:r>
              <a:rPr lang="th-TH" sz="1600" err="1"/>
              <a:t>barge</a:t>
            </a:r>
            <a:r>
              <a:rPr lang="th-TH" sz="1600"/>
              <a:t> </a:t>
            </a:r>
            <a:r>
              <a:rPr lang="th-TH" sz="1600" err="1"/>
              <a:t>in</a:t>
            </a:r>
            <a:r>
              <a:rPr lang="th-TH" sz="1600"/>
              <a:t> </a:t>
            </a:r>
            <a:r>
              <a:rPr lang="th-TH" sz="1600" err="1"/>
              <a:t>Peru</a:t>
            </a:r>
          </a:p>
          <a:p>
            <a:pPr algn="r"/>
            <a:r>
              <a:rPr lang="th-TH" sz="1600">
                <a:ea typeface="+mn-lt"/>
                <a:cs typeface="+mn-lt"/>
              </a:rPr>
              <a:t>imageearthtravel.com</a:t>
            </a:r>
            <a:endParaRPr lang="th-TH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94265098"/>
      </p:ext>
    </p:extLst>
  </p:cSld>
  <p:clrMapOvr>
    <a:masterClrMapping/>
  </p:clrMapOvr>
</p:sld>
</file>

<file path=ppt/theme/theme1.xml><?xml version="1.0" encoding="utf-8"?>
<a:theme xmlns:a="http://schemas.openxmlformats.org/drawingml/2006/main" name="PunchcardVTI">
  <a:themeElements>
    <a:clrScheme name="AnalogousFromDarkSeedRightStep">
      <a:dk1>
        <a:srgbClr val="000000"/>
      </a:dk1>
      <a:lt1>
        <a:srgbClr val="FFFFFF"/>
      </a:lt1>
      <a:dk2>
        <a:srgbClr val="323820"/>
      </a:dk2>
      <a:lt2>
        <a:srgbClr val="E4E8E2"/>
      </a:lt2>
      <a:accent1>
        <a:srgbClr val="A44DC3"/>
      </a:accent1>
      <a:accent2>
        <a:srgbClr val="B13B9F"/>
      </a:accent2>
      <a:accent3>
        <a:srgbClr val="C34D80"/>
      </a:accent3>
      <a:accent4>
        <a:srgbClr val="B13B3D"/>
      </a:accent4>
      <a:accent5>
        <a:srgbClr val="C37C4D"/>
      </a:accent5>
      <a:accent6>
        <a:srgbClr val="B19C3B"/>
      </a:accent6>
      <a:hlink>
        <a:srgbClr val="378DA7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ppt/theme/theme2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1348</Words>
  <Application>Microsoft Office PowerPoint</Application>
  <PresentationFormat>Widescreen</PresentationFormat>
  <Paragraphs>252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Avenir Next</vt:lpstr>
      <vt:lpstr>等线</vt:lpstr>
      <vt:lpstr>Angsana New</vt:lpstr>
      <vt:lpstr>Arial</vt:lpstr>
      <vt:lpstr>Calibri</vt:lpstr>
      <vt:lpstr>Courier New</vt:lpstr>
      <vt:lpstr>Neue Haas Grotesk Text Pro</vt:lpstr>
      <vt:lpstr>Segoe UI</vt:lpstr>
      <vt:lpstr>PunchcardVTI</vt:lpstr>
      <vt:lpstr>Office Theme</vt:lpstr>
      <vt:lpstr>Optimizing Bioeconomy Logistics For  The Amazon Region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/>
  <cp:lastModifiedBy>Techakul, Bhumin</cp:lastModifiedBy>
  <cp:revision>7</cp:revision>
  <dcterms:created xsi:type="dcterms:W3CDTF">2024-05-23T13:28:10Z</dcterms:created>
  <dcterms:modified xsi:type="dcterms:W3CDTF">2024-07-01T17:04:04Z</dcterms:modified>
</cp:coreProperties>
</file>

<file path=docProps/thumbnail.jpeg>
</file>